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5143500" cx="9144000"/>
  <p:notesSz cx="6858000" cy="9144000"/>
  <p:embeddedFontLst>
    <p:embeddedFont>
      <p:font typeface="Amatic SC"/>
      <p:regular r:id="rId45"/>
      <p:bold r:id="rId46"/>
    </p:embeddedFont>
    <p:embeddedFont>
      <p:font typeface="Source Code Pro"/>
      <p:regular r:id="rId47"/>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font" Target="fonts/AmaticSC-bold.fntdata"/><Relationship Id="rId23" Type="http://schemas.openxmlformats.org/officeDocument/2006/relationships/slide" Target="slides/slide19.xml"/><Relationship Id="rId45" Type="http://schemas.openxmlformats.org/officeDocument/2006/relationships/font" Target="fonts/AmaticSC-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schemas.openxmlformats.org/officeDocument/2006/relationships/font" Target="fonts/SourceCodePro-bold.fntdata"/><Relationship Id="rId25" Type="http://schemas.openxmlformats.org/officeDocument/2006/relationships/slide" Target="slides/slide21.xml"/><Relationship Id="rId47" Type="http://schemas.openxmlformats.org/officeDocument/2006/relationships/font" Target="fonts/SourceCodePro-regular.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9" name="Shape 2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8" name="Shape 3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5" name="Shape 3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rIns="91425" wrap="square"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rIns="91425" wrap="square"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600" cy="1981800"/>
          </a:xfrm>
          <a:prstGeom prst="rect">
            <a:avLst/>
          </a:prstGeom>
        </p:spPr>
        <p:txBody>
          <a:bodyPr anchorCtr="0" anchor="b" bIns="91425" lIns="91425" rIns="91425" wrap="square"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600" cy="1300800"/>
          </a:xfrm>
          <a:prstGeom prst="rect">
            <a:avLst/>
          </a:prstGeom>
        </p:spPr>
        <p:txBody>
          <a:bodyPr anchorCtr="0" anchor="t" bIns="91425" lIns="91425" rIns="91425" wrap="square"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rIns="91425" wrap="square"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wrap="square"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wrap="square"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200" cy="1710300"/>
          </a:xfrm>
          <a:prstGeom prst="rect">
            <a:avLst/>
          </a:prstGeom>
        </p:spPr>
        <p:txBody>
          <a:bodyPr anchorCtr="0" anchor="b" bIns="91425" lIns="91425" rIns="91425" wrap="square"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rIns="91425" wrap="square"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rIns="91425" wrap="square"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www.youtube.com/watch?v=3DrQ-LmWzV0" TargetMode="External"/><Relationship Id="rId4" Type="http://schemas.openxmlformats.org/officeDocument/2006/relationships/image" Target="../media/image3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C78D8"/>
        </a:solidFill>
      </p:bgPr>
    </p:bg>
    <p:spTree>
      <p:nvGrpSpPr>
        <p:cNvPr id="55" name="Shape 55"/>
        <p:cNvGrpSpPr/>
        <p:nvPr/>
      </p:nvGrpSpPr>
      <p:grpSpPr>
        <a:xfrm>
          <a:off x="0" y="0"/>
          <a:ext cx="0" cy="0"/>
          <a:chOff x="0" y="0"/>
          <a:chExt cx="0" cy="0"/>
        </a:xfrm>
      </p:grpSpPr>
      <p:sp>
        <p:nvSpPr>
          <p:cNvPr id="56" name="Shape 56"/>
          <p:cNvSpPr txBox="1"/>
          <p:nvPr>
            <p:ph type="ctrTitle"/>
          </p:nvPr>
        </p:nvSpPr>
        <p:spPr>
          <a:xfrm>
            <a:off x="311700" y="392150"/>
            <a:ext cx="8520600" cy="2690400"/>
          </a:xfrm>
          <a:prstGeom prst="rect">
            <a:avLst/>
          </a:prstGeom>
        </p:spPr>
        <p:txBody>
          <a:bodyPr anchorCtr="0" anchor="ctr" bIns="91425" lIns="91425" rIns="91425" wrap="square" tIns="91425">
            <a:noAutofit/>
          </a:bodyPr>
          <a:lstStyle/>
          <a:p>
            <a:pPr lvl="0">
              <a:spcBef>
                <a:spcPts val="0"/>
              </a:spcBef>
              <a:buNone/>
            </a:pPr>
            <a:r>
              <a:rPr lang="en"/>
              <a:t>The Constitution: Explained!</a:t>
            </a:r>
          </a:p>
        </p:txBody>
      </p:sp>
      <p:sp>
        <p:nvSpPr>
          <p:cNvPr id="57" name="Shape 57"/>
          <p:cNvSpPr txBox="1"/>
          <p:nvPr>
            <p:ph idx="1" type="subTitle"/>
          </p:nvPr>
        </p:nvSpPr>
        <p:spPr>
          <a:xfrm>
            <a:off x="311700" y="3890400"/>
            <a:ext cx="8520600" cy="706200"/>
          </a:xfrm>
          <a:prstGeom prst="rect">
            <a:avLst/>
          </a:prstGeom>
        </p:spPr>
        <p:txBody>
          <a:bodyPr anchorCtr="0" anchor="ctr" bIns="91425" lIns="91425" rIns="91425" wrap="square" tIns="91425">
            <a:noAutofit/>
          </a:bodyPr>
          <a:lstStyle/>
          <a:p>
            <a:pPr lvl="0">
              <a:spcBef>
                <a:spcPts val="0"/>
              </a:spcBef>
              <a:buNone/>
            </a:pPr>
            <a:r>
              <a:rPr lang="en" sz="6000">
                <a:latin typeface="Amatic SC"/>
                <a:ea typeface="Amatic SC"/>
                <a:cs typeface="Amatic SC"/>
                <a:sym typeface="Amatic SC"/>
              </a:rPr>
              <a:t>7th Grade Social Studies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Article One: Congress	</a:t>
            </a:r>
          </a:p>
        </p:txBody>
      </p:sp>
      <p:sp>
        <p:nvSpPr>
          <p:cNvPr id="119" name="Shape 119"/>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a:spcBef>
                <a:spcPts val="0"/>
              </a:spcBef>
              <a:buNone/>
            </a:pPr>
            <a:r>
              <a:rPr b="1" lang="en" u="sng">
                <a:solidFill>
                  <a:srgbClr val="000000"/>
                </a:solidFill>
              </a:rPr>
              <a:t>SECTION SIX: SALARIES, PRIVILEGES, AND CONSTRAINTS FOR MEMBERS OF CONGRESS</a:t>
            </a:r>
          </a:p>
          <a:p>
            <a:pPr indent="-228600" lvl="0" marL="457200" rtl="0">
              <a:spcBef>
                <a:spcPts val="0"/>
              </a:spcBef>
              <a:buClr>
                <a:srgbClr val="000000"/>
              </a:buClr>
              <a:buChar char="★"/>
            </a:pPr>
            <a:r>
              <a:rPr lang="en">
                <a:solidFill>
                  <a:srgbClr val="000000"/>
                </a:solidFill>
              </a:rPr>
              <a:t>Congress’s s</a:t>
            </a:r>
            <a:r>
              <a:rPr lang="en">
                <a:solidFill>
                  <a:srgbClr val="000000"/>
                </a:solidFill>
                <a:highlight>
                  <a:srgbClr val="FFFFFF"/>
                </a:highlight>
              </a:rPr>
              <a:t>alaries are to be </a:t>
            </a:r>
            <a:r>
              <a:rPr b="1" lang="en">
                <a:solidFill>
                  <a:srgbClr val="000000"/>
                </a:solidFill>
                <a:highlight>
                  <a:srgbClr val="FFFFFF"/>
                </a:highlight>
              </a:rPr>
              <a:t>determined by law</a:t>
            </a:r>
            <a:r>
              <a:rPr lang="en">
                <a:solidFill>
                  <a:srgbClr val="000000"/>
                </a:solidFill>
                <a:highlight>
                  <a:srgbClr val="FFFFFF"/>
                </a:highlight>
              </a:rPr>
              <a:t>.</a:t>
            </a:r>
          </a:p>
          <a:p>
            <a:pPr lvl="0">
              <a:spcBef>
                <a:spcPts val="0"/>
              </a:spcBef>
              <a:buNone/>
            </a:pPr>
            <a:r>
              <a:t/>
            </a:r>
            <a:endParaRPr>
              <a:solidFill>
                <a:srgbClr val="000000"/>
              </a:solidFill>
              <a:highlight>
                <a:srgbClr val="FFFFFF"/>
              </a:highlight>
            </a:endParaRPr>
          </a:p>
          <a:p>
            <a:pPr indent="-228600" lvl="0" marL="457200">
              <a:spcBef>
                <a:spcPts val="0"/>
              </a:spcBef>
              <a:buClr>
                <a:srgbClr val="000000"/>
              </a:buClr>
              <a:buChar char="★"/>
            </a:pPr>
            <a:r>
              <a:rPr lang="en">
                <a:solidFill>
                  <a:srgbClr val="000000"/>
                </a:solidFill>
              </a:rPr>
              <a:t>Senators and representatives </a:t>
            </a:r>
            <a:r>
              <a:rPr b="1" lang="en">
                <a:solidFill>
                  <a:srgbClr val="000000"/>
                </a:solidFill>
              </a:rPr>
              <a:t>cannot be arrested for a crime</a:t>
            </a:r>
            <a:r>
              <a:rPr lang="en">
                <a:solidFill>
                  <a:srgbClr val="000000"/>
                </a:solidFill>
              </a:rPr>
              <a:t>, except for treason, felony, or breach of peace, </a:t>
            </a:r>
            <a:r>
              <a:rPr b="1" lang="en">
                <a:solidFill>
                  <a:srgbClr val="000000"/>
                </a:solidFill>
              </a:rPr>
              <a:t>while meeting in Congress or while traveling to or from a meeting of Congress</a:t>
            </a:r>
            <a:r>
              <a:rPr lang="en">
                <a:solidFill>
                  <a:srgbClr val="000000"/>
                </a:solidFill>
              </a:rPr>
              <a:t>. </a:t>
            </a:r>
          </a:p>
        </p:txBody>
      </p:sp>
      <p:pic>
        <p:nvPicPr>
          <p:cNvPr id="120" name="Shape 120"/>
          <p:cNvPicPr preferRelativeResize="0"/>
          <p:nvPr/>
        </p:nvPicPr>
        <p:blipFill>
          <a:blip r:embed="rId3">
            <a:alphaModFix/>
          </a:blip>
          <a:stretch>
            <a:fillRect/>
          </a:stretch>
        </p:blipFill>
        <p:spPr>
          <a:xfrm>
            <a:off x="7532199" y="1804750"/>
            <a:ext cx="828200" cy="1095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Article one: Congress</a:t>
            </a:r>
          </a:p>
        </p:txBody>
      </p:sp>
      <p:sp>
        <p:nvSpPr>
          <p:cNvPr id="126" name="Shape 126"/>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a:spcBef>
                <a:spcPts val="0"/>
              </a:spcBef>
              <a:buNone/>
            </a:pPr>
            <a:r>
              <a:rPr b="1" lang="en" u="sng">
                <a:solidFill>
                  <a:srgbClr val="000000"/>
                </a:solidFill>
              </a:rPr>
              <a:t>SECTION SEVEN: HOW A BILL BECOMES A LAW</a:t>
            </a:r>
          </a:p>
          <a:p>
            <a:pPr indent="-228600" lvl="0" marL="457200" rtl="0">
              <a:lnSpc>
                <a:spcPct val="122727"/>
              </a:lnSpc>
              <a:spcBef>
                <a:spcPts val="0"/>
              </a:spcBef>
              <a:spcAft>
                <a:spcPts val="0"/>
              </a:spcAft>
              <a:buClr>
                <a:srgbClr val="000000"/>
              </a:buClr>
              <a:buChar char="★"/>
            </a:pPr>
            <a:r>
              <a:rPr lang="en">
                <a:solidFill>
                  <a:srgbClr val="000000"/>
                </a:solidFill>
                <a:highlight>
                  <a:srgbClr val="FFFFFF"/>
                </a:highlight>
              </a:rPr>
              <a:t>A proposed law, or bill, can originate in either the Senate or the House of Representatives, except for </a:t>
            </a:r>
            <a:r>
              <a:rPr b="1" lang="en">
                <a:solidFill>
                  <a:srgbClr val="000000"/>
                </a:solidFill>
                <a:highlight>
                  <a:srgbClr val="FFFFFF"/>
                </a:highlight>
              </a:rPr>
              <a:t>new tax laws</a:t>
            </a:r>
            <a:r>
              <a:rPr lang="en">
                <a:solidFill>
                  <a:srgbClr val="000000"/>
                </a:solidFill>
                <a:highlight>
                  <a:srgbClr val="FFFFFF"/>
                </a:highlight>
              </a:rPr>
              <a:t>, which must come from the </a:t>
            </a:r>
            <a:r>
              <a:rPr b="1" lang="en">
                <a:solidFill>
                  <a:srgbClr val="000000"/>
                </a:solidFill>
                <a:highlight>
                  <a:srgbClr val="FFFFFF"/>
                </a:highlight>
              </a:rPr>
              <a:t>House of Representatives.</a:t>
            </a:r>
          </a:p>
          <a:p>
            <a:pPr lvl="0" rtl="0">
              <a:lnSpc>
                <a:spcPct val="122727"/>
              </a:lnSpc>
              <a:spcBef>
                <a:spcPts val="0"/>
              </a:spcBef>
              <a:spcAft>
                <a:spcPts val="0"/>
              </a:spcAft>
              <a:buNone/>
            </a:pPr>
            <a:r>
              <a:t/>
            </a:r>
            <a:endParaRPr b="1">
              <a:solidFill>
                <a:srgbClr val="000000"/>
              </a:solidFill>
              <a:highlight>
                <a:srgbClr val="FFFFFF"/>
              </a:highlight>
            </a:endParaRPr>
          </a:p>
          <a:p>
            <a:pPr indent="-228600" lvl="0" marL="457200">
              <a:spcBef>
                <a:spcPts val="0"/>
              </a:spcBef>
              <a:buClr>
                <a:srgbClr val="000000"/>
              </a:buClr>
              <a:buChar char="★"/>
            </a:pPr>
            <a:r>
              <a:rPr lang="en">
                <a:solidFill>
                  <a:srgbClr val="000000"/>
                </a:solidFill>
              </a:rPr>
              <a:t>If a bill is passed in both the House and the Senate, </a:t>
            </a:r>
            <a:r>
              <a:rPr b="1" lang="en">
                <a:solidFill>
                  <a:srgbClr val="000000"/>
                </a:solidFill>
              </a:rPr>
              <a:t>it will go to the president for review.</a:t>
            </a:r>
            <a:r>
              <a:rPr lang="en">
                <a:solidFill>
                  <a:srgbClr val="000000"/>
                </a:solidFill>
              </a:rPr>
              <a:t> The president has the right to accept it or return it with objections to the house that had originally proposed it. </a:t>
            </a:r>
          </a:p>
          <a:p>
            <a:pPr lvl="0">
              <a:spcBef>
                <a:spcPts val="0"/>
              </a:spcBef>
              <a:buNone/>
            </a:pPr>
            <a:r>
              <a:t/>
            </a:r>
            <a:endParaRPr>
              <a:solidFill>
                <a:srgbClr val="000000"/>
              </a:solidFill>
            </a:endParaRPr>
          </a:p>
        </p:txBody>
      </p:sp>
      <p:pic>
        <p:nvPicPr>
          <p:cNvPr id="127" name="Shape 127"/>
          <p:cNvPicPr preferRelativeResize="0"/>
          <p:nvPr/>
        </p:nvPicPr>
        <p:blipFill>
          <a:blip r:embed="rId3">
            <a:alphaModFix/>
          </a:blip>
          <a:stretch>
            <a:fillRect/>
          </a:stretch>
        </p:blipFill>
        <p:spPr>
          <a:xfrm>
            <a:off x="6763275" y="248098"/>
            <a:ext cx="2185700" cy="15812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Article one: Congress</a:t>
            </a:r>
          </a:p>
        </p:txBody>
      </p:sp>
      <p:sp>
        <p:nvSpPr>
          <p:cNvPr id="133" name="Shape 133"/>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spcBef>
                <a:spcPts val="0"/>
              </a:spcBef>
              <a:buNone/>
            </a:pPr>
            <a:r>
              <a:rPr b="1" lang="en" u="sng">
                <a:solidFill>
                  <a:srgbClr val="000000"/>
                </a:solidFill>
              </a:rPr>
              <a:t>SECTION SEVEN: HOW A BILL BECOMES A LAW</a:t>
            </a:r>
          </a:p>
          <a:p>
            <a:pPr indent="-228600" lvl="0" marL="457200" rtl="0">
              <a:spcBef>
                <a:spcPts val="0"/>
              </a:spcBef>
              <a:buClr>
                <a:srgbClr val="000000"/>
              </a:buClr>
              <a:buChar char="★"/>
            </a:pPr>
            <a:r>
              <a:rPr lang="en">
                <a:solidFill>
                  <a:srgbClr val="000000"/>
                </a:solidFill>
              </a:rPr>
              <a:t>If 2/3 of that house agrees to pass the bill, it is sent to the other house for reconsideration. If 2/3 of the other house also agrees to pass the bill, it automatically becomes a law despite the president’s veto. </a:t>
            </a:r>
          </a:p>
          <a:p>
            <a:pPr lvl="0" rtl="0">
              <a:spcBef>
                <a:spcPts val="0"/>
              </a:spcBef>
              <a:buNone/>
            </a:pPr>
            <a:r>
              <a:t/>
            </a:r>
            <a:endParaRPr>
              <a:solidFill>
                <a:srgbClr val="000000"/>
              </a:solidFill>
            </a:endParaRPr>
          </a:p>
          <a:p>
            <a:pPr lvl="0" rtl="0">
              <a:spcBef>
                <a:spcPts val="0"/>
              </a:spcBef>
              <a:buNone/>
            </a:pPr>
            <a:r>
              <a:t/>
            </a:r>
            <a:endParaRPr>
              <a:solidFill>
                <a:srgbClr val="000000"/>
              </a:solidFill>
            </a:endParaRPr>
          </a:p>
        </p:txBody>
      </p:sp>
      <p:pic>
        <p:nvPicPr>
          <p:cNvPr id="134" name="Shape 134"/>
          <p:cNvPicPr preferRelativeResize="0"/>
          <p:nvPr/>
        </p:nvPicPr>
        <p:blipFill>
          <a:blip r:embed="rId3">
            <a:alphaModFix/>
          </a:blip>
          <a:stretch>
            <a:fillRect/>
          </a:stretch>
        </p:blipFill>
        <p:spPr>
          <a:xfrm>
            <a:off x="3676625" y="3216874"/>
            <a:ext cx="1508024" cy="1663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Article one: Congress</a:t>
            </a:r>
          </a:p>
        </p:txBody>
      </p:sp>
      <p:sp>
        <p:nvSpPr>
          <p:cNvPr id="140" name="Shape 140"/>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spcBef>
                <a:spcPts val="0"/>
              </a:spcBef>
              <a:buNone/>
            </a:pPr>
            <a:r>
              <a:rPr b="1" lang="en" u="sng">
                <a:solidFill>
                  <a:srgbClr val="000000"/>
                </a:solidFill>
              </a:rPr>
              <a:t>SECTION SEVEN: HOW A BILL BECOMES A LAW</a:t>
            </a:r>
          </a:p>
          <a:p>
            <a:pPr indent="-228600" lvl="0" marL="457200" rtl="0">
              <a:spcBef>
                <a:spcPts val="0"/>
              </a:spcBef>
              <a:buClr>
                <a:srgbClr val="000000"/>
              </a:buClr>
              <a:buChar char="★"/>
            </a:pPr>
            <a:r>
              <a:rPr lang="en">
                <a:solidFill>
                  <a:srgbClr val="000000"/>
                </a:solidFill>
              </a:rPr>
              <a:t>If the president takes more than 10 days to return a bill, not counting Sundays, </a:t>
            </a:r>
            <a:r>
              <a:rPr b="1" lang="en">
                <a:solidFill>
                  <a:srgbClr val="000000"/>
                </a:solidFill>
              </a:rPr>
              <a:t>the bill automatically becomes a law</a:t>
            </a:r>
            <a:r>
              <a:rPr lang="en">
                <a:solidFill>
                  <a:srgbClr val="000000"/>
                </a:solidFill>
              </a:rPr>
              <a:t> unless Congress has already ended its session. [Note: If Congress has indeed ended its session within this 10-day period, the bill dies in what is known as a </a:t>
            </a:r>
            <a:r>
              <a:rPr b="1" lang="en">
                <a:solidFill>
                  <a:srgbClr val="000000"/>
                </a:solidFill>
              </a:rPr>
              <a:t>“pocket veto”</a:t>
            </a:r>
            <a:r>
              <a:rPr lang="en">
                <a:solidFill>
                  <a:srgbClr val="000000"/>
                </a:solidFill>
              </a:rPr>
              <a:t> —so named because the president has effectively killed the bill by not responding, or by pocketing it.]</a:t>
            </a:r>
          </a:p>
          <a:p>
            <a:pPr lvl="0" rtl="0">
              <a:spcBef>
                <a:spcPts val="0"/>
              </a:spcBef>
              <a:buNone/>
            </a:pPr>
            <a:r>
              <a:t/>
            </a:r>
            <a:endParaRPr>
              <a:solidFill>
                <a:srgbClr val="000000"/>
              </a:solidFill>
              <a:highlight>
                <a:srgbClr val="FFFFFF"/>
              </a:highlight>
            </a:endParaRPr>
          </a:p>
          <a:p>
            <a:pPr lvl="0" rtl="0">
              <a:spcBef>
                <a:spcPts val="0"/>
              </a:spcBef>
              <a:buNone/>
            </a:pPr>
            <a:r>
              <a:t/>
            </a:r>
            <a:endParaRPr>
              <a:solidFill>
                <a:srgbClr val="000000"/>
              </a:solidFill>
            </a:endParaRPr>
          </a:p>
        </p:txBody>
      </p:sp>
      <p:pic>
        <p:nvPicPr>
          <p:cNvPr id="141" name="Shape 141"/>
          <p:cNvPicPr preferRelativeResize="0"/>
          <p:nvPr/>
        </p:nvPicPr>
        <p:blipFill>
          <a:blip r:embed="rId3">
            <a:alphaModFix/>
          </a:blip>
          <a:stretch>
            <a:fillRect/>
          </a:stretch>
        </p:blipFill>
        <p:spPr>
          <a:xfrm>
            <a:off x="7692650" y="360400"/>
            <a:ext cx="1139650" cy="13407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Article one: Congress</a:t>
            </a:r>
          </a:p>
        </p:txBody>
      </p:sp>
      <p:sp>
        <p:nvSpPr>
          <p:cNvPr id="147" name="Shape 147"/>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a:spcBef>
                <a:spcPts val="0"/>
              </a:spcBef>
              <a:buNone/>
            </a:pPr>
            <a:r>
              <a:rPr b="1" lang="en" u="sng">
                <a:solidFill>
                  <a:srgbClr val="000000"/>
                </a:solidFill>
              </a:rPr>
              <a:t>SECTION EIGHT: POWERS GIVEN TO CONGRESS</a:t>
            </a:r>
          </a:p>
          <a:p>
            <a:pPr indent="-228600" lvl="0" marL="457200" rtl="0">
              <a:spcBef>
                <a:spcPts val="0"/>
              </a:spcBef>
              <a:buClr>
                <a:srgbClr val="000000"/>
              </a:buClr>
              <a:buChar char="★"/>
            </a:pPr>
            <a:r>
              <a:rPr lang="en">
                <a:solidFill>
                  <a:srgbClr val="000000"/>
                </a:solidFill>
              </a:rPr>
              <a:t>Congress has the power to levy and collect taxes</a:t>
            </a:r>
          </a:p>
          <a:p>
            <a:pPr lvl="0">
              <a:spcBef>
                <a:spcPts val="0"/>
              </a:spcBef>
              <a:buNone/>
            </a:pPr>
            <a:r>
              <a:rPr lang="en">
                <a:solidFill>
                  <a:srgbClr val="000000"/>
                </a:solidFill>
              </a:rPr>
              <a:t> </a:t>
            </a:r>
          </a:p>
          <a:p>
            <a:pPr indent="-228600" lvl="0" marL="457200" rtl="0">
              <a:spcBef>
                <a:spcPts val="0"/>
              </a:spcBef>
              <a:buClr>
                <a:srgbClr val="000000"/>
              </a:buClr>
              <a:buChar char="★"/>
            </a:pPr>
            <a:r>
              <a:rPr lang="en">
                <a:solidFill>
                  <a:srgbClr val="000000"/>
                </a:solidFill>
              </a:rPr>
              <a:t>Congress has the power to coin money and establish its value relative to foreign currency</a:t>
            </a:r>
          </a:p>
          <a:p>
            <a:pPr lvl="0">
              <a:spcBef>
                <a:spcPts val="0"/>
              </a:spcBef>
              <a:buNone/>
            </a:pPr>
            <a:r>
              <a:t/>
            </a:r>
            <a:endParaRPr>
              <a:solidFill>
                <a:srgbClr val="000000"/>
              </a:solidFill>
            </a:endParaRPr>
          </a:p>
          <a:p>
            <a:pPr indent="-228600" lvl="0" marL="457200">
              <a:spcBef>
                <a:spcPts val="0"/>
              </a:spcBef>
              <a:buClr>
                <a:srgbClr val="000000"/>
              </a:buClr>
              <a:buChar char="★"/>
            </a:pPr>
            <a:r>
              <a:rPr lang="en">
                <a:solidFill>
                  <a:srgbClr val="000000"/>
                </a:solidFill>
              </a:rPr>
              <a:t>Congress declares war </a:t>
            </a:r>
          </a:p>
        </p:txBody>
      </p:sp>
      <p:pic>
        <p:nvPicPr>
          <p:cNvPr id="148" name="Shape 148"/>
          <p:cNvPicPr preferRelativeResize="0"/>
          <p:nvPr/>
        </p:nvPicPr>
        <p:blipFill>
          <a:blip r:embed="rId3">
            <a:alphaModFix/>
          </a:blip>
          <a:stretch>
            <a:fillRect/>
          </a:stretch>
        </p:blipFill>
        <p:spPr>
          <a:xfrm>
            <a:off x="6902199" y="443100"/>
            <a:ext cx="1687974" cy="1264349"/>
          </a:xfrm>
          <a:prstGeom prst="rect">
            <a:avLst/>
          </a:prstGeom>
          <a:noFill/>
          <a:ln>
            <a:noFill/>
          </a:ln>
        </p:spPr>
      </p:pic>
      <p:pic>
        <p:nvPicPr>
          <p:cNvPr id="149" name="Shape 149"/>
          <p:cNvPicPr preferRelativeResize="0"/>
          <p:nvPr/>
        </p:nvPicPr>
        <p:blipFill>
          <a:blip r:embed="rId4">
            <a:alphaModFix/>
          </a:blip>
          <a:stretch>
            <a:fillRect/>
          </a:stretch>
        </p:blipFill>
        <p:spPr>
          <a:xfrm>
            <a:off x="6276099" y="3110275"/>
            <a:ext cx="1687975" cy="1184102"/>
          </a:xfrm>
          <a:prstGeom prst="rect">
            <a:avLst/>
          </a:prstGeom>
          <a:noFill/>
          <a:ln>
            <a:noFill/>
          </a:ln>
        </p:spPr>
      </p:pic>
      <p:pic>
        <p:nvPicPr>
          <p:cNvPr id="150" name="Shape 150"/>
          <p:cNvPicPr preferRelativeResize="0"/>
          <p:nvPr/>
        </p:nvPicPr>
        <p:blipFill>
          <a:blip r:embed="rId5">
            <a:alphaModFix/>
          </a:blip>
          <a:stretch>
            <a:fillRect/>
          </a:stretch>
        </p:blipFill>
        <p:spPr>
          <a:xfrm>
            <a:off x="3997100" y="3697620"/>
            <a:ext cx="1382275" cy="1339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ARTICLE ONE: CONGRESS</a:t>
            </a:r>
          </a:p>
        </p:txBody>
      </p:sp>
      <p:sp>
        <p:nvSpPr>
          <p:cNvPr id="156" name="Shape 156"/>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a:spcBef>
                <a:spcPts val="0"/>
              </a:spcBef>
              <a:buNone/>
            </a:pPr>
            <a:r>
              <a:rPr b="1" lang="en" u="sng">
                <a:solidFill>
                  <a:srgbClr val="000000"/>
                </a:solidFill>
              </a:rPr>
              <a:t>SECTION TEN: POWERS WITHHELD FROM THE STATES</a:t>
            </a:r>
          </a:p>
          <a:p>
            <a:pPr indent="-228600" lvl="0" marL="457200">
              <a:spcBef>
                <a:spcPts val="0"/>
              </a:spcBef>
              <a:buClr>
                <a:srgbClr val="000000"/>
              </a:buClr>
              <a:buChar char="★"/>
            </a:pPr>
            <a:r>
              <a:rPr lang="en">
                <a:solidFill>
                  <a:srgbClr val="000000"/>
                </a:solidFill>
              </a:rPr>
              <a:t>States are forbidden to enter into any treaties or alliances </a:t>
            </a:r>
          </a:p>
          <a:p>
            <a:pPr lvl="0">
              <a:spcBef>
                <a:spcPts val="0"/>
              </a:spcBef>
              <a:buNone/>
            </a:pPr>
            <a:r>
              <a:t/>
            </a:r>
            <a:endParaRPr>
              <a:solidFill>
                <a:srgbClr val="000000"/>
              </a:solidFill>
            </a:endParaRPr>
          </a:p>
          <a:p>
            <a:pPr indent="-228600" lvl="0" marL="457200">
              <a:spcBef>
                <a:spcPts val="0"/>
              </a:spcBef>
              <a:buClr>
                <a:srgbClr val="000000"/>
              </a:buClr>
              <a:buChar char="★"/>
            </a:pPr>
            <a:r>
              <a:rPr lang="en">
                <a:solidFill>
                  <a:srgbClr val="000000"/>
                </a:solidFill>
              </a:rPr>
              <a:t>States are also forbidden to coin money or print paper money</a:t>
            </a:r>
          </a:p>
        </p:txBody>
      </p:sp>
      <p:pic>
        <p:nvPicPr>
          <p:cNvPr id="157" name="Shape 157"/>
          <p:cNvPicPr preferRelativeResize="0"/>
          <p:nvPr/>
        </p:nvPicPr>
        <p:blipFill>
          <a:blip r:embed="rId3">
            <a:alphaModFix/>
          </a:blip>
          <a:stretch>
            <a:fillRect/>
          </a:stretch>
        </p:blipFill>
        <p:spPr>
          <a:xfrm>
            <a:off x="7008996" y="292850"/>
            <a:ext cx="1545824" cy="1538975"/>
          </a:xfrm>
          <a:prstGeom prst="rect">
            <a:avLst/>
          </a:prstGeom>
          <a:noFill/>
          <a:ln>
            <a:noFill/>
          </a:ln>
        </p:spPr>
      </p:pic>
      <p:pic>
        <p:nvPicPr>
          <p:cNvPr id="158" name="Shape 158"/>
          <p:cNvPicPr preferRelativeResize="0"/>
          <p:nvPr/>
        </p:nvPicPr>
        <p:blipFill>
          <a:blip r:embed="rId4">
            <a:alphaModFix/>
          </a:blip>
          <a:stretch>
            <a:fillRect/>
          </a:stretch>
        </p:blipFill>
        <p:spPr>
          <a:xfrm>
            <a:off x="3664620" y="3649970"/>
            <a:ext cx="1584199" cy="12460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Article two: the executive branch</a:t>
            </a:r>
          </a:p>
        </p:txBody>
      </p:sp>
      <p:sp>
        <p:nvSpPr>
          <p:cNvPr id="164" name="Shape 164"/>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a:spcBef>
                <a:spcPts val="0"/>
              </a:spcBef>
              <a:buNone/>
            </a:pPr>
            <a:r>
              <a:rPr b="1" lang="en" u="sng">
                <a:solidFill>
                  <a:srgbClr val="000000"/>
                </a:solidFill>
              </a:rPr>
              <a:t>SECTION ONE: QUALIFICATIONS FOR THE PRESIDENT AND VICE PRESIDENT</a:t>
            </a:r>
          </a:p>
          <a:p>
            <a:pPr indent="-228600" lvl="0" marL="457200" rtl="0">
              <a:lnSpc>
                <a:spcPct val="122727"/>
              </a:lnSpc>
              <a:spcBef>
                <a:spcPts val="0"/>
              </a:spcBef>
              <a:spcAft>
                <a:spcPts val="0"/>
              </a:spcAft>
              <a:buClr>
                <a:srgbClr val="000000"/>
              </a:buClr>
              <a:buChar char="★"/>
            </a:pPr>
            <a:r>
              <a:rPr lang="en">
                <a:solidFill>
                  <a:srgbClr val="000000"/>
                </a:solidFill>
                <a:highlight>
                  <a:srgbClr val="FFFFFF"/>
                </a:highlight>
              </a:rPr>
              <a:t>The executive branch of the U.S. government includes a president and a vice president, who serve together for a </a:t>
            </a:r>
            <a:r>
              <a:rPr b="1" lang="en">
                <a:solidFill>
                  <a:srgbClr val="000000"/>
                </a:solidFill>
                <a:highlight>
                  <a:srgbClr val="FFFFFF"/>
                </a:highlight>
              </a:rPr>
              <a:t>term of 4 years</a:t>
            </a:r>
            <a:r>
              <a:rPr lang="en">
                <a:solidFill>
                  <a:srgbClr val="000000"/>
                </a:solidFill>
                <a:highlight>
                  <a:srgbClr val="FFFFFF"/>
                </a:highlight>
              </a:rPr>
              <a:t>.</a:t>
            </a:r>
          </a:p>
          <a:p>
            <a:pPr lvl="0" rtl="0">
              <a:lnSpc>
                <a:spcPct val="122727"/>
              </a:lnSpc>
              <a:spcBef>
                <a:spcPts val="0"/>
              </a:spcBef>
              <a:spcAft>
                <a:spcPts val="0"/>
              </a:spcAft>
              <a:buNone/>
            </a:pPr>
            <a:r>
              <a:t/>
            </a:r>
            <a:endParaRPr>
              <a:solidFill>
                <a:srgbClr val="000000"/>
              </a:solidFill>
              <a:highlight>
                <a:srgbClr val="FFFFFF"/>
              </a:highlight>
            </a:endParaRPr>
          </a:p>
          <a:p>
            <a:pPr indent="-228600" lvl="0" marL="457200" rtl="0">
              <a:spcBef>
                <a:spcPts val="0"/>
              </a:spcBef>
              <a:buClr>
                <a:srgbClr val="000000"/>
              </a:buClr>
              <a:buChar char="★"/>
            </a:pPr>
            <a:r>
              <a:rPr lang="en">
                <a:solidFill>
                  <a:srgbClr val="000000"/>
                </a:solidFill>
              </a:rPr>
              <a:t>The president and vice president are elected by a number of </a:t>
            </a:r>
            <a:r>
              <a:rPr b="1" lang="en">
                <a:solidFill>
                  <a:srgbClr val="000000"/>
                </a:solidFill>
              </a:rPr>
              <a:t>electors</a:t>
            </a:r>
            <a:r>
              <a:rPr lang="en">
                <a:solidFill>
                  <a:srgbClr val="000000"/>
                </a:solidFill>
              </a:rPr>
              <a:t>. </a:t>
            </a:r>
          </a:p>
          <a:p>
            <a:pPr lvl="0">
              <a:spcBef>
                <a:spcPts val="0"/>
              </a:spcBef>
              <a:buNone/>
            </a:pPr>
            <a:r>
              <a:t/>
            </a:r>
            <a:endParaRPr sz="900">
              <a:solidFill>
                <a:srgbClr val="000000"/>
              </a:solidFill>
            </a:endParaRPr>
          </a:p>
        </p:txBody>
      </p:sp>
      <p:pic>
        <p:nvPicPr>
          <p:cNvPr id="165" name="Shape 165"/>
          <p:cNvPicPr preferRelativeResize="0"/>
          <p:nvPr/>
        </p:nvPicPr>
        <p:blipFill>
          <a:blip r:embed="rId3">
            <a:alphaModFix/>
          </a:blip>
          <a:stretch>
            <a:fillRect/>
          </a:stretch>
        </p:blipFill>
        <p:spPr>
          <a:xfrm>
            <a:off x="6925573" y="177425"/>
            <a:ext cx="1823674" cy="11429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Article two: the executive branch</a:t>
            </a:r>
          </a:p>
        </p:txBody>
      </p:sp>
      <p:sp>
        <p:nvSpPr>
          <p:cNvPr id="171" name="Shape 171"/>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spcBef>
                <a:spcPts val="0"/>
              </a:spcBef>
              <a:buNone/>
            </a:pPr>
            <a:r>
              <a:rPr b="1" lang="en" u="sng">
                <a:solidFill>
                  <a:srgbClr val="000000"/>
                </a:solidFill>
              </a:rPr>
              <a:t>SECTION ONE: QUALIFICATIONS FOR THE PRESIDENT AND VICE PRESIDEN</a:t>
            </a:r>
            <a:r>
              <a:rPr b="1" lang="en" u="sng">
                <a:solidFill>
                  <a:srgbClr val="000000"/>
                </a:solidFill>
              </a:rPr>
              <a:t>T</a:t>
            </a:r>
          </a:p>
          <a:p>
            <a:pPr indent="-228600" lvl="0" marL="457200" rtl="0">
              <a:lnSpc>
                <a:spcPct val="122727"/>
              </a:lnSpc>
              <a:spcBef>
                <a:spcPts val="0"/>
              </a:spcBef>
              <a:spcAft>
                <a:spcPts val="0"/>
              </a:spcAft>
              <a:buClr>
                <a:srgbClr val="000000"/>
              </a:buClr>
              <a:buChar char="★"/>
            </a:pPr>
            <a:r>
              <a:rPr lang="en">
                <a:solidFill>
                  <a:srgbClr val="000000"/>
                </a:solidFill>
                <a:highlight>
                  <a:srgbClr val="FFFFFF"/>
                </a:highlight>
              </a:rPr>
              <a:t>The president must be </a:t>
            </a:r>
            <a:r>
              <a:rPr b="1" lang="en">
                <a:solidFill>
                  <a:srgbClr val="000000"/>
                </a:solidFill>
                <a:highlight>
                  <a:srgbClr val="FFFFFF"/>
                </a:highlight>
              </a:rPr>
              <a:t>a natural-born citizen. </a:t>
            </a:r>
            <a:r>
              <a:rPr lang="en">
                <a:solidFill>
                  <a:srgbClr val="000000"/>
                </a:solidFill>
                <a:highlight>
                  <a:srgbClr val="FFFFFF"/>
                </a:highlight>
              </a:rPr>
              <a:t>The president must be </a:t>
            </a:r>
            <a:r>
              <a:rPr b="1" lang="en">
                <a:solidFill>
                  <a:srgbClr val="000000"/>
                </a:solidFill>
                <a:highlight>
                  <a:srgbClr val="FFFFFF"/>
                </a:highlight>
              </a:rPr>
              <a:t>at least 35 years old </a:t>
            </a:r>
            <a:r>
              <a:rPr lang="en">
                <a:solidFill>
                  <a:srgbClr val="000000"/>
                </a:solidFill>
                <a:highlight>
                  <a:srgbClr val="FFFFFF"/>
                </a:highlight>
              </a:rPr>
              <a:t>and must have </a:t>
            </a:r>
            <a:r>
              <a:rPr b="1" lang="en">
                <a:solidFill>
                  <a:srgbClr val="000000"/>
                </a:solidFill>
                <a:highlight>
                  <a:srgbClr val="FFFFFF"/>
                </a:highlight>
              </a:rPr>
              <a:t>lived in the United States for at least 14 years.</a:t>
            </a:r>
          </a:p>
          <a:p>
            <a:pPr lvl="0" rtl="0">
              <a:spcBef>
                <a:spcPts val="0"/>
              </a:spcBef>
              <a:buNone/>
            </a:pPr>
            <a:r>
              <a:t/>
            </a:r>
            <a:endParaRPr>
              <a:solidFill>
                <a:srgbClr val="000000"/>
              </a:solidFill>
            </a:endParaRPr>
          </a:p>
          <a:p>
            <a:pPr lvl="0" rtl="0">
              <a:spcBef>
                <a:spcPts val="0"/>
              </a:spcBef>
              <a:buNone/>
            </a:pPr>
            <a:r>
              <a:t/>
            </a:r>
            <a:endParaRPr sz="900">
              <a:solidFill>
                <a:srgbClr val="000000"/>
              </a:solidFill>
            </a:endParaRPr>
          </a:p>
        </p:txBody>
      </p:sp>
      <p:pic>
        <p:nvPicPr>
          <p:cNvPr id="172" name="Shape 172"/>
          <p:cNvPicPr preferRelativeResize="0"/>
          <p:nvPr/>
        </p:nvPicPr>
        <p:blipFill>
          <a:blip r:embed="rId3">
            <a:alphaModFix/>
          </a:blip>
          <a:stretch>
            <a:fillRect/>
          </a:stretch>
        </p:blipFill>
        <p:spPr>
          <a:xfrm>
            <a:off x="3617500" y="3561550"/>
            <a:ext cx="1384600" cy="1384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Article two: the executive branch</a:t>
            </a:r>
          </a:p>
        </p:txBody>
      </p:sp>
      <p:sp>
        <p:nvSpPr>
          <p:cNvPr id="178" name="Shape 178"/>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spcBef>
                <a:spcPts val="0"/>
              </a:spcBef>
              <a:buNone/>
            </a:pPr>
            <a:r>
              <a:rPr b="1" lang="en" u="sng">
                <a:solidFill>
                  <a:srgbClr val="000000"/>
                </a:solidFill>
              </a:rPr>
              <a:t>SECTION ONE: QUALIFICATIONS FOR THE PRESIDENT AND VICE PRESIDENT</a:t>
            </a:r>
          </a:p>
          <a:p>
            <a:pPr indent="-228600" lvl="0" marL="457200" rtl="0">
              <a:spcBef>
                <a:spcPts val="0"/>
              </a:spcBef>
              <a:buClr>
                <a:srgbClr val="000000"/>
              </a:buClr>
              <a:buChar char="★"/>
            </a:pPr>
            <a:r>
              <a:rPr lang="en">
                <a:solidFill>
                  <a:srgbClr val="000000"/>
                </a:solidFill>
              </a:rPr>
              <a:t>If the president dies, is removed from office, resigns, or is otherwise unable to discharge the powers of his office, </a:t>
            </a:r>
            <a:r>
              <a:rPr b="1" lang="en">
                <a:solidFill>
                  <a:srgbClr val="000000"/>
                </a:solidFill>
              </a:rPr>
              <a:t>the vice president will assume the presidential duties. </a:t>
            </a:r>
          </a:p>
          <a:p>
            <a:pPr lvl="0" rtl="0">
              <a:spcBef>
                <a:spcPts val="0"/>
              </a:spcBef>
              <a:buNone/>
            </a:pPr>
            <a:r>
              <a:t/>
            </a:r>
            <a:endParaRPr>
              <a:solidFill>
                <a:srgbClr val="000000"/>
              </a:solidFill>
            </a:endParaRPr>
          </a:p>
          <a:p>
            <a:pPr lvl="0" rtl="0">
              <a:spcBef>
                <a:spcPts val="0"/>
              </a:spcBef>
              <a:buNone/>
            </a:pPr>
            <a:r>
              <a:t/>
            </a:r>
            <a:endParaRPr sz="900">
              <a:solidFill>
                <a:srgbClr val="000000"/>
              </a:solidFill>
            </a:endParaRPr>
          </a:p>
        </p:txBody>
      </p:sp>
      <p:pic>
        <p:nvPicPr>
          <p:cNvPr id="179" name="Shape 179"/>
          <p:cNvPicPr preferRelativeResize="0"/>
          <p:nvPr/>
        </p:nvPicPr>
        <p:blipFill>
          <a:blip r:embed="rId3">
            <a:alphaModFix/>
          </a:blip>
          <a:stretch>
            <a:fillRect/>
          </a:stretch>
        </p:blipFill>
        <p:spPr>
          <a:xfrm>
            <a:off x="3031300" y="3128550"/>
            <a:ext cx="2509875" cy="1882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Article two: the executive branch</a:t>
            </a:r>
          </a:p>
        </p:txBody>
      </p:sp>
      <p:sp>
        <p:nvSpPr>
          <p:cNvPr id="185" name="Shape 185"/>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spcBef>
                <a:spcPts val="0"/>
              </a:spcBef>
              <a:buNone/>
            </a:pPr>
            <a:r>
              <a:rPr b="1" lang="en" u="sng">
                <a:solidFill>
                  <a:srgbClr val="000000"/>
                </a:solidFill>
              </a:rPr>
              <a:t>SECTION ONE: QUALIFICATIONS FOR THE PRESIDENT AND VICE PRESIDENT</a:t>
            </a:r>
          </a:p>
          <a:p>
            <a:pPr indent="-228600" lvl="0" marL="457200" rtl="0">
              <a:lnSpc>
                <a:spcPct val="122727"/>
              </a:lnSpc>
              <a:spcBef>
                <a:spcPts val="0"/>
              </a:spcBef>
              <a:spcAft>
                <a:spcPts val="0"/>
              </a:spcAft>
              <a:buClr>
                <a:srgbClr val="000000"/>
              </a:buClr>
              <a:buChar char="★"/>
            </a:pPr>
            <a:r>
              <a:rPr lang="en">
                <a:solidFill>
                  <a:srgbClr val="000000"/>
                </a:solidFill>
                <a:highlight>
                  <a:srgbClr val="FFFFFF"/>
                </a:highlight>
              </a:rPr>
              <a:t>The president takes the following oath before he officially has the power of the presidency: </a:t>
            </a:r>
          </a:p>
          <a:p>
            <a:pPr lvl="0" rtl="0">
              <a:lnSpc>
                <a:spcPct val="122727"/>
              </a:lnSpc>
              <a:spcBef>
                <a:spcPts val="0"/>
              </a:spcBef>
              <a:spcAft>
                <a:spcPts val="0"/>
              </a:spcAft>
              <a:buNone/>
            </a:pPr>
            <a:r>
              <a:t/>
            </a:r>
            <a:endParaRPr i="1">
              <a:solidFill>
                <a:srgbClr val="000000"/>
              </a:solidFill>
              <a:highlight>
                <a:srgbClr val="FFFFFF"/>
              </a:highlight>
            </a:endParaRPr>
          </a:p>
          <a:p>
            <a:pPr lvl="0" rtl="0">
              <a:lnSpc>
                <a:spcPct val="122727"/>
              </a:lnSpc>
              <a:spcBef>
                <a:spcPts val="0"/>
              </a:spcBef>
              <a:spcAft>
                <a:spcPts val="0"/>
              </a:spcAft>
              <a:buNone/>
            </a:pPr>
            <a:r>
              <a:rPr i="1" lang="en">
                <a:solidFill>
                  <a:srgbClr val="000000"/>
                </a:solidFill>
                <a:highlight>
                  <a:srgbClr val="FFFFFF"/>
                </a:highlight>
              </a:rPr>
              <a:t>"I do solemnly swear (or affirm) that I will faithfully execute the Office of the President of the United States, and will to the best of my ability, preserve, protect and defend the Constitution of the United States."</a:t>
            </a:r>
          </a:p>
          <a:p>
            <a:pPr lvl="0" rtl="0">
              <a:spcBef>
                <a:spcPts val="0"/>
              </a:spcBef>
              <a:buNone/>
            </a:pPr>
            <a:r>
              <a:t/>
            </a:r>
            <a:endParaRPr sz="900">
              <a:solidFill>
                <a:srgbClr val="000000"/>
              </a:solidFill>
            </a:endParaRPr>
          </a:p>
        </p:txBody>
      </p:sp>
      <p:pic>
        <p:nvPicPr>
          <p:cNvPr id="186" name="Shape 186"/>
          <p:cNvPicPr preferRelativeResize="0"/>
          <p:nvPr/>
        </p:nvPicPr>
        <p:blipFill>
          <a:blip r:embed="rId3">
            <a:alphaModFix/>
          </a:blip>
          <a:stretch>
            <a:fillRect/>
          </a:stretch>
        </p:blipFill>
        <p:spPr>
          <a:xfrm>
            <a:off x="6769625" y="150200"/>
            <a:ext cx="2062675" cy="11602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The Preamble</a:t>
            </a:r>
          </a:p>
        </p:txBody>
      </p:sp>
      <p:sp>
        <p:nvSpPr>
          <p:cNvPr id="63" name="Shape 63"/>
          <p:cNvSpPr txBox="1"/>
          <p:nvPr>
            <p:ph idx="1" type="body"/>
          </p:nvPr>
        </p:nvSpPr>
        <p:spPr>
          <a:xfrm>
            <a:off x="404700" y="1093850"/>
            <a:ext cx="8520600" cy="3340200"/>
          </a:xfrm>
          <a:prstGeom prst="rect">
            <a:avLst/>
          </a:prstGeom>
        </p:spPr>
        <p:txBody>
          <a:bodyPr anchorCtr="0" anchor="t" bIns="91425" lIns="91425" rIns="91425" wrap="square" tIns="91425">
            <a:noAutofit/>
          </a:bodyPr>
          <a:lstStyle/>
          <a:p>
            <a:pPr indent="-228600" lvl="0" marL="457200" rtl="0">
              <a:spcBef>
                <a:spcPts val="0"/>
              </a:spcBef>
              <a:buClr>
                <a:srgbClr val="000000"/>
              </a:buClr>
              <a:buChar char="★"/>
            </a:pPr>
            <a:r>
              <a:rPr lang="en">
                <a:solidFill>
                  <a:srgbClr val="000000"/>
                </a:solidFill>
              </a:rPr>
              <a:t>The Preamble outlines the purpose of why the Constitution is needed.</a:t>
            </a:r>
          </a:p>
          <a:p>
            <a:pPr lvl="0" rtl="0">
              <a:spcBef>
                <a:spcPts val="0"/>
              </a:spcBef>
              <a:buNone/>
            </a:pPr>
            <a:r>
              <a:t/>
            </a:r>
            <a:endParaRPr>
              <a:solidFill>
                <a:srgbClr val="000000"/>
              </a:solidFill>
            </a:endParaRPr>
          </a:p>
          <a:p>
            <a:pPr indent="-228600" lvl="0" marL="457200" rtl="0">
              <a:spcBef>
                <a:spcPts val="0"/>
              </a:spcBef>
              <a:buClr>
                <a:srgbClr val="000000"/>
              </a:buClr>
              <a:buChar char="★"/>
            </a:pPr>
            <a:r>
              <a:rPr lang="en">
                <a:solidFill>
                  <a:srgbClr val="000000"/>
                </a:solidFill>
              </a:rPr>
              <a:t>The document that was in place before the Constitution was called </a:t>
            </a:r>
            <a:r>
              <a:rPr b="1" lang="en">
                <a:solidFill>
                  <a:srgbClr val="000000"/>
                </a:solidFill>
              </a:rPr>
              <a:t>The Articles of Confederation</a:t>
            </a:r>
            <a:r>
              <a:rPr lang="en">
                <a:solidFill>
                  <a:srgbClr val="000000"/>
                </a:solidFill>
              </a:rPr>
              <a:t>.</a:t>
            </a:r>
          </a:p>
          <a:p>
            <a:pPr indent="-228600" lvl="1" marL="914400" rtl="0">
              <a:spcBef>
                <a:spcPts val="0"/>
              </a:spcBef>
              <a:buClr>
                <a:srgbClr val="000000"/>
              </a:buClr>
              <a:buChar char="○"/>
            </a:pPr>
            <a:r>
              <a:rPr lang="en">
                <a:solidFill>
                  <a:srgbClr val="000000"/>
                </a:solidFill>
              </a:rPr>
              <a:t>The Articles of Confederation were too weak - the government had very little power</a:t>
            </a:r>
          </a:p>
          <a:p>
            <a:pPr indent="-228600" lvl="1" marL="914400" rtl="0">
              <a:spcBef>
                <a:spcPts val="0"/>
              </a:spcBef>
              <a:buClr>
                <a:srgbClr val="000000"/>
              </a:buClr>
              <a:buChar char="○"/>
            </a:pPr>
            <a:r>
              <a:rPr lang="en">
                <a:solidFill>
                  <a:srgbClr val="000000"/>
                </a:solidFill>
              </a:rPr>
              <a:t>Some people said they rather have “a rope of sand” for a document than “an iron rod”</a:t>
            </a:r>
          </a:p>
          <a:p>
            <a:pPr indent="-228600" lvl="1" marL="914400" rtl="0">
              <a:spcBef>
                <a:spcPts val="0"/>
              </a:spcBef>
              <a:buClr>
                <a:srgbClr val="000000"/>
              </a:buClr>
              <a:buChar char="○"/>
            </a:pPr>
            <a:r>
              <a:rPr lang="en">
                <a:solidFill>
                  <a:srgbClr val="000000"/>
                </a:solidFill>
              </a:rPr>
              <a:t>The Constitution was the perfect compromise.</a:t>
            </a:r>
          </a:p>
          <a:p>
            <a:pPr lvl="0" rtl="0">
              <a:lnSpc>
                <a:spcPct val="122727"/>
              </a:lnSpc>
              <a:spcBef>
                <a:spcPts val="200"/>
              </a:spcBef>
              <a:spcAft>
                <a:spcPts val="0"/>
              </a:spcAft>
              <a:buNone/>
            </a:pPr>
            <a:r>
              <a:t/>
            </a:r>
            <a:endParaRPr i="1" sz="1100">
              <a:solidFill>
                <a:srgbClr val="000000"/>
              </a:solidFill>
              <a:highlight>
                <a:srgbClr val="FFFFFF"/>
              </a:highlight>
            </a:endParaRPr>
          </a:p>
          <a:p>
            <a:pPr lvl="0" rtl="0">
              <a:spcBef>
                <a:spcPts val="0"/>
              </a:spcBef>
              <a:spcAft>
                <a:spcPts val="0"/>
              </a:spcAft>
              <a:buNone/>
            </a:pPr>
            <a:r>
              <a:rPr lang="en" sz="1100">
                <a:solidFill>
                  <a:srgbClr val="000000"/>
                </a:solidFill>
              </a:rPr>
              <a:t> </a:t>
            </a:r>
          </a:p>
          <a:p>
            <a:pPr lvl="0" rt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Article two: the executive branch</a:t>
            </a:r>
          </a:p>
        </p:txBody>
      </p:sp>
      <p:sp>
        <p:nvSpPr>
          <p:cNvPr id="192" name="Shape 192"/>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a:spcBef>
                <a:spcPts val="0"/>
              </a:spcBef>
              <a:buNone/>
            </a:pPr>
            <a:r>
              <a:rPr b="1" lang="en" u="sng">
                <a:solidFill>
                  <a:srgbClr val="000000"/>
                </a:solidFill>
              </a:rPr>
              <a:t>SECTION TWO: PRESIDENTIAL POWERS</a:t>
            </a:r>
          </a:p>
          <a:p>
            <a:pPr indent="-228600" lvl="0" marL="457200" rtl="0">
              <a:lnSpc>
                <a:spcPct val="122727"/>
              </a:lnSpc>
              <a:spcBef>
                <a:spcPts val="0"/>
              </a:spcBef>
              <a:spcAft>
                <a:spcPts val="0"/>
              </a:spcAft>
              <a:buClr>
                <a:srgbClr val="000000"/>
              </a:buClr>
              <a:buChar char="★"/>
            </a:pPr>
            <a:r>
              <a:rPr lang="en">
                <a:solidFill>
                  <a:srgbClr val="000000"/>
                </a:solidFill>
                <a:highlight>
                  <a:srgbClr val="FFFFFF"/>
                </a:highlight>
              </a:rPr>
              <a:t>The president serves as the </a:t>
            </a:r>
            <a:r>
              <a:rPr b="1" lang="en">
                <a:solidFill>
                  <a:srgbClr val="000000"/>
                </a:solidFill>
                <a:highlight>
                  <a:srgbClr val="FFFFFF"/>
                </a:highlight>
              </a:rPr>
              <a:t>commander-in-chief of both the army and navy of the United States</a:t>
            </a:r>
            <a:r>
              <a:rPr lang="en">
                <a:solidFill>
                  <a:srgbClr val="000000"/>
                </a:solidFill>
                <a:highlight>
                  <a:srgbClr val="FFFFFF"/>
                </a:highlight>
              </a:rPr>
              <a:t> and of the militia in each state when used for national purposes.</a:t>
            </a:r>
          </a:p>
          <a:p>
            <a:pPr lvl="0">
              <a:spcBef>
                <a:spcPts val="0"/>
              </a:spcBef>
              <a:buNone/>
            </a:pPr>
            <a:r>
              <a:t/>
            </a:r>
            <a:endParaRPr>
              <a:solidFill>
                <a:srgbClr val="000000"/>
              </a:solidFill>
            </a:endParaRPr>
          </a:p>
          <a:p>
            <a:pPr indent="-228600" lvl="0" marL="457200" rtl="0">
              <a:spcBef>
                <a:spcPts val="0"/>
              </a:spcBef>
              <a:buClr>
                <a:srgbClr val="000000"/>
              </a:buClr>
              <a:buChar char="★"/>
            </a:pPr>
            <a:r>
              <a:rPr lang="en">
                <a:solidFill>
                  <a:srgbClr val="000000"/>
                </a:solidFill>
              </a:rPr>
              <a:t>The president may request, in writing, the </a:t>
            </a:r>
            <a:r>
              <a:rPr b="1" lang="en">
                <a:solidFill>
                  <a:srgbClr val="000000"/>
                </a:solidFill>
              </a:rPr>
              <a:t>advice of the highest officer in each executive department</a:t>
            </a:r>
          </a:p>
          <a:p>
            <a:pPr lvl="0">
              <a:spcBef>
                <a:spcPts val="0"/>
              </a:spcBef>
              <a:buNone/>
            </a:pPr>
            <a:r>
              <a:t/>
            </a:r>
            <a:endParaRPr>
              <a:solidFill>
                <a:srgbClr val="000000"/>
              </a:solidFill>
            </a:endParaRPr>
          </a:p>
          <a:p>
            <a:pPr lvl="0">
              <a:spcBef>
                <a:spcPts val="0"/>
              </a:spcBef>
              <a:buNone/>
            </a:pPr>
            <a:r>
              <a:t/>
            </a:r>
            <a:endParaRPr>
              <a:solidFill>
                <a:srgbClr val="000000"/>
              </a:solidFill>
            </a:endParaRPr>
          </a:p>
          <a:p>
            <a:pPr lvl="0">
              <a:spcBef>
                <a:spcPts val="0"/>
              </a:spcBef>
              <a:buNone/>
            </a:pPr>
            <a:r>
              <a:t/>
            </a:r>
            <a:endParaRPr sz="900">
              <a:solidFill>
                <a:srgbClr val="000000"/>
              </a:solidFill>
              <a:latin typeface="Arial"/>
              <a:ea typeface="Arial"/>
              <a:cs typeface="Arial"/>
              <a:sym typeface="Arial"/>
            </a:endParaRPr>
          </a:p>
        </p:txBody>
      </p:sp>
      <p:pic>
        <p:nvPicPr>
          <p:cNvPr id="193" name="Shape 193"/>
          <p:cNvPicPr preferRelativeResize="0"/>
          <p:nvPr/>
        </p:nvPicPr>
        <p:blipFill>
          <a:blip r:embed="rId3">
            <a:alphaModFix/>
          </a:blip>
          <a:stretch>
            <a:fillRect/>
          </a:stretch>
        </p:blipFill>
        <p:spPr>
          <a:xfrm>
            <a:off x="6575200" y="292847"/>
            <a:ext cx="2130475" cy="1412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Article two: the executive branch</a:t>
            </a:r>
          </a:p>
        </p:txBody>
      </p:sp>
      <p:sp>
        <p:nvSpPr>
          <p:cNvPr id="199" name="Shape 199"/>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spcBef>
                <a:spcPts val="0"/>
              </a:spcBef>
              <a:buNone/>
            </a:pPr>
            <a:r>
              <a:rPr b="1" lang="en" u="sng">
                <a:solidFill>
                  <a:srgbClr val="000000"/>
                </a:solidFill>
              </a:rPr>
              <a:t>SECTION TWO: PRESIDENTIAL POWERS</a:t>
            </a:r>
          </a:p>
          <a:p>
            <a:pPr indent="-228600" lvl="0" marL="457200" rtl="0">
              <a:lnSpc>
                <a:spcPct val="122727"/>
              </a:lnSpc>
              <a:spcBef>
                <a:spcPts val="0"/>
              </a:spcBef>
              <a:spcAft>
                <a:spcPts val="0"/>
              </a:spcAft>
              <a:buClr>
                <a:srgbClr val="000000"/>
              </a:buClr>
              <a:buChar char="★"/>
            </a:pPr>
            <a:r>
              <a:rPr lang="en">
                <a:solidFill>
                  <a:srgbClr val="000000"/>
                </a:solidFill>
              </a:rPr>
              <a:t>The president has the authority to </a:t>
            </a:r>
            <a:r>
              <a:rPr b="1" lang="en">
                <a:solidFill>
                  <a:srgbClr val="000000"/>
                </a:solidFill>
              </a:rPr>
              <a:t>grant pardons</a:t>
            </a:r>
            <a:r>
              <a:rPr lang="en">
                <a:solidFill>
                  <a:srgbClr val="000000"/>
                </a:solidFill>
              </a:rPr>
              <a:t> in all cases except impeachments.</a:t>
            </a:r>
          </a:p>
          <a:p>
            <a:pPr lvl="0" rtl="0">
              <a:lnSpc>
                <a:spcPct val="122727"/>
              </a:lnSpc>
              <a:spcBef>
                <a:spcPts val="0"/>
              </a:spcBef>
              <a:spcAft>
                <a:spcPts val="0"/>
              </a:spcAft>
              <a:buNone/>
            </a:pPr>
            <a:r>
              <a:t/>
            </a:r>
            <a:endParaRPr>
              <a:solidFill>
                <a:srgbClr val="000000"/>
              </a:solidFill>
            </a:endParaRPr>
          </a:p>
          <a:p>
            <a:pPr indent="-228600" lvl="0" marL="457200" rtl="0">
              <a:spcBef>
                <a:spcPts val="0"/>
              </a:spcBef>
              <a:buClr>
                <a:srgbClr val="000000"/>
              </a:buClr>
              <a:buChar char="★"/>
            </a:pPr>
            <a:r>
              <a:rPr lang="en">
                <a:solidFill>
                  <a:srgbClr val="000000"/>
                </a:solidFill>
              </a:rPr>
              <a:t>The president has the power to </a:t>
            </a:r>
            <a:r>
              <a:rPr b="1" lang="en">
                <a:solidFill>
                  <a:srgbClr val="000000"/>
                </a:solidFill>
              </a:rPr>
              <a:t>nominate Supreme Court justices</a:t>
            </a:r>
          </a:p>
          <a:p>
            <a:pPr lvl="0" rtl="0">
              <a:spcBef>
                <a:spcPts val="0"/>
              </a:spcBef>
              <a:buNone/>
            </a:pPr>
            <a:r>
              <a:t/>
            </a:r>
            <a:endParaRPr>
              <a:solidFill>
                <a:srgbClr val="000000"/>
              </a:solidFill>
            </a:endParaRPr>
          </a:p>
          <a:p>
            <a:pPr lvl="0" rtl="0">
              <a:spcBef>
                <a:spcPts val="0"/>
              </a:spcBef>
              <a:buNone/>
            </a:pPr>
            <a:r>
              <a:t/>
            </a:r>
            <a:endParaRPr>
              <a:solidFill>
                <a:srgbClr val="000000"/>
              </a:solidFill>
            </a:endParaRPr>
          </a:p>
          <a:p>
            <a:pPr lvl="0" rtl="0">
              <a:spcBef>
                <a:spcPts val="0"/>
              </a:spcBef>
              <a:buNone/>
            </a:pPr>
            <a:r>
              <a:t/>
            </a:r>
            <a:endParaRPr sz="900">
              <a:solidFill>
                <a:srgbClr val="000000"/>
              </a:solidFill>
              <a:latin typeface="Arial"/>
              <a:ea typeface="Arial"/>
              <a:cs typeface="Arial"/>
              <a:sym typeface="Arial"/>
            </a:endParaRPr>
          </a:p>
        </p:txBody>
      </p:sp>
      <p:pic>
        <p:nvPicPr>
          <p:cNvPr id="200" name="Shape 200"/>
          <p:cNvPicPr preferRelativeResize="0"/>
          <p:nvPr/>
        </p:nvPicPr>
        <p:blipFill>
          <a:blip r:embed="rId3">
            <a:alphaModFix/>
          </a:blip>
          <a:stretch>
            <a:fillRect/>
          </a:stretch>
        </p:blipFill>
        <p:spPr>
          <a:xfrm>
            <a:off x="3129162" y="3152237"/>
            <a:ext cx="2390775" cy="1914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Article two: the executive branch</a:t>
            </a:r>
          </a:p>
        </p:txBody>
      </p:sp>
      <p:sp>
        <p:nvSpPr>
          <p:cNvPr id="206" name="Shape 206"/>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a:spcBef>
                <a:spcPts val="0"/>
              </a:spcBef>
              <a:buNone/>
            </a:pPr>
            <a:r>
              <a:rPr b="1" lang="en" u="sng">
                <a:solidFill>
                  <a:srgbClr val="000000"/>
                </a:solidFill>
              </a:rPr>
              <a:t>SECTION THREE: PRESIDENTIAL DUTIES</a:t>
            </a:r>
          </a:p>
          <a:p>
            <a:pPr indent="-228600" lvl="0" marL="457200" rtl="0">
              <a:lnSpc>
                <a:spcPct val="122727"/>
              </a:lnSpc>
              <a:spcBef>
                <a:spcPts val="0"/>
              </a:spcBef>
              <a:spcAft>
                <a:spcPts val="0"/>
              </a:spcAft>
              <a:buClr>
                <a:srgbClr val="000000"/>
              </a:buClr>
              <a:buChar char="★"/>
            </a:pPr>
            <a:r>
              <a:rPr lang="en">
                <a:solidFill>
                  <a:srgbClr val="000000"/>
                </a:solidFill>
                <a:highlight>
                  <a:srgbClr val="FFFFFF"/>
                </a:highlight>
              </a:rPr>
              <a:t>The president must occasionally give a speech to Congress on the </a:t>
            </a:r>
            <a:r>
              <a:rPr b="1" lang="en">
                <a:solidFill>
                  <a:srgbClr val="000000"/>
                </a:solidFill>
                <a:highlight>
                  <a:srgbClr val="FFFFFF"/>
                </a:highlight>
              </a:rPr>
              <a:t>“State of the Union”</a:t>
            </a:r>
            <a:r>
              <a:rPr lang="en">
                <a:solidFill>
                  <a:srgbClr val="000000"/>
                </a:solidFill>
                <a:highlight>
                  <a:srgbClr val="FFFFFF"/>
                </a:highlight>
              </a:rPr>
              <a:t> and recommend to Congress actions that he deems necessary. </a:t>
            </a:r>
          </a:p>
          <a:p>
            <a:pPr lvl="0" rtl="0">
              <a:lnSpc>
                <a:spcPct val="122727"/>
              </a:lnSpc>
              <a:spcBef>
                <a:spcPts val="0"/>
              </a:spcBef>
              <a:spcAft>
                <a:spcPts val="0"/>
              </a:spcAft>
              <a:buNone/>
            </a:pPr>
            <a:r>
              <a:t/>
            </a:r>
            <a:endParaRPr>
              <a:solidFill>
                <a:srgbClr val="000000"/>
              </a:solidFill>
              <a:highlight>
                <a:srgbClr val="FFFFFF"/>
              </a:highlight>
            </a:endParaRPr>
          </a:p>
          <a:p>
            <a:pPr indent="-228600" lvl="0" marL="457200" rtl="0">
              <a:lnSpc>
                <a:spcPct val="122727"/>
              </a:lnSpc>
              <a:spcBef>
                <a:spcPts val="0"/>
              </a:spcBef>
              <a:spcAft>
                <a:spcPts val="0"/>
              </a:spcAft>
              <a:buClr>
                <a:srgbClr val="000000"/>
              </a:buClr>
              <a:buChar char="★"/>
            </a:pPr>
            <a:r>
              <a:rPr lang="en">
                <a:solidFill>
                  <a:srgbClr val="000000"/>
                </a:solidFill>
                <a:highlight>
                  <a:srgbClr val="FFFFFF"/>
                </a:highlight>
              </a:rPr>
              <a:t>The president ensures that </a:t>
            </a:r>
            <a:r>
              <a:rPr b="1" lang="en">
                <a:solidFill>
                  <a:srgbClr val="000000"/>
                </a:solidFill>
                <a:highlight>
                  <a:srgbClr val="FFFFFF"/>
                </a:highlight>
              </a:rPr>
              <a:t>all laws are executed </a:t>
            </a:r>
            <a:r>
              <a:rPr lang="en">
                <a:solidFill>
                  <a:srgbClr val="000000"/>
                </a:solidFill>
                <a:highlight>
                  <a:srgbClr val="FFFFFF"/>
                </a:highlight>
              </a:rPr>
              <a:t>and commissions all the officers of the United States.</a:t>
            </a:r>
          </a:p>
          <a:p>
            <a:pPr lvl="0">
              <a:spcBef>
                <a:spcPts val="0"/>
              </a:spcBef>
              <a:buNone/>
            </a:pPr>
            <a:r>
              <a:t/>
            </a:r>
            <a:endParaRPr/>
          </a:p>
        </p:txBody>
      </p:sp>
      <p:pic>
        <p:nvPicPr>
          <p:cNvPr id="207" name="Shape 207"/>
          <p:cNvPicPr preferRelativeResize="0"/>
          <p:nvPr/>
        </p:nvPicPr>
        <p:blipFill>
          <a:blip r:embed="rId3">
            <a:alphaModFix/>
          </a:blip>
          <a:stretch>
            <a:fillRect/>
          </a:stretch>
        </p:blipFill>
        <p:spPr>
          <a:xfrm>
            <a:off x="5891750" y="180900"/>
            <a:ext cx="2857500" cy="1600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ARTICLE TWO: THE EXECUTIVE BRANCH</a:t>
            </a:r>
          </a:p>
        </p:txBody>
      </p:sp>
      <p:sp>
        <p:nvSpPr>
          <p:cNvPr id="213" name="Shape 213"/>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a:spcBef>
                <a:spcPts val="0"/>
              </a:spcBef>
              <a:buNone/>
            </a:pPr>
            <a:r>
              <a:rPr b="1" lang="en" u="sng">
                <a:solidFill>
                  <a:srgbClr val="000000"/>
                </a:solidFill>
              </a:rPr>
              <a:t>SECTION FOUR: IMPEACHMENT</a:t>
            </a:r>
          </a:p>
          <a:p>
            <a:pPr indent="-228600" lvl="0" marL="457200" rtl="0">
              <a:lnSpc>
                <a:spcPct val="122727"/>
              </a:lnSpc>
              <a:spcBef>
                <a:spcPts val="0"/>
              </a:spcBef>
              <a:spcAft>
                <a:spcPts val="0"/>
              </a:spcAft>
              <a:buClr>
                <a:srgbClr val="000000"/>
              </a:buClr>
              <a:buChar char="★"/>
            </a:pPr>
            <a:r>
              <a:rPr lang="en">
                <a:solidFill>
                  <a:srgbClr val="000000"/>
                </a:solidFill>
                <a:highlight>
                  <a:srgbClr val="FFFFFF"/>
                </a:highlight>
              </a:rPr>
              <a:t>The president, vice president, and any other civil officers can be impeached and then removed from office if convicted of </a:t>
            </a:r>
            <a:r>
              <a:rPr b="1" lang="en">
                <a:solidFill>
                  <a:srgbClr val="000000"/>
                </a:solidFill>
                <a:highlight>
                  <a:srgbClr val="FFFFFF"/>
                </a:highlight>
              </a:rPr>
              <a:t>treason, bribery, or other high crimes and misdemeanors.</a:t>
            </a:r>
          </a:p>
          <a:p>
            <a:pPr lvl="0">
              <a:spcBef>
                <a:spcPts val="0"/>
              </a:spcBef>
              <a:buNone/>
            </a:pPr>
            <a:r>
              <a:t/>
            </a:r>
            <a:endParaRPr/>
          </a:p>
        </p:txBody>
      </p:sp>
      <p:pic>
        <p:nvPicPr>
          <p:cNvPr id="214" name="Shape 214"/>
          <p:cNvPicPr preferRelativeResize="0"/>
          <p:nvPr/>
        </p:nvPicPr>
        <p:blipFill>
          <a:blip r:embed="rId3">
            <a:alphaModFix/>
          </a:blip>
          <a:stretch>
            <a:fillRect/>
          </a:stretch>
        </p:blipFill>
        <p:spPr>
          <a:xfrm>
            <a:off x="3349550" y="2896737"/>
            <a:ext cx="2343150" cy="1952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ARTICLE THREE: THE JUDICIARY</a:t>
            </a:r>
          </a:p>
        </p:txBody>
      </p:sp>
      <p:sp>
        <p:nvSpPr>
          <p:cNvPr id="220" name="Shape 220"/>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a:spcBef>
                <a:spcPts val="0"/>
              </a:spcBef>
              <a:buNone/>
            </a:pPr>
            <a:r>
              <a:rPr b="1" lang="en" u="sng">
                <a:solidFill>
                  <a:srgbClr val="000000"/>
                </a:solidFill>
              </a:rPr>
              <a:t>SECTION ONE: THE FEDERAL COURT SYSTEM</a:t>
            </a:r>
          </a:p>
          <a:p>
            <a:pPr indent="-228600" lvl="0" marL="457200" rtl="0">
              <a:lnSpc>
                <a:spcPct val="122727"/>
              </a:lnSpc>
              <a:spcBef>
                <a:spcPts val="0"/>
              </a:spcBef>
              <a:spcAft>
                <a:spcPts val="0"/>
              </a:spcAft>
              <a:buClr>
                <a:srgbClr val="000000"/>
              </a:buClr>
              <a:buChar char="★"/>
            </a:pPr>
            <a:r>
              <a:rPr lang="en">
                <a:solidFill>
                  <a:srgbClr val="000000"/>
                </a:solidFill>
                <a:highlight>
                  <a:srgbClr val="FFFFFF"/>
                </a:highlight>
              </a:rPr>
              <a:t>The judicial branch of the U.S. government is made up of one </a:t>
            </a:r>
            <a:r>
              <a:rPr b="1" lang="en">
                <a:solidFill>
                  <a:srgbClr val="000000"/>
                </a:solidFill>
                <a:highlight>
                  <a:srgbClr val="FFFFFF"/>
                </a:highlight>
              </a:rPr>
              <a:t>Supreme Court </a:t>
            </a:r>
            <a:r>
              <a:rPr lang="en">
                <a:solidFill>
                  <a:srgbClr val="000000"/>
                </a:solidFill>
                <a:highlight>
                  <a:srgbClr val="FFFFFF"/>
                </a:highlight>
              </a:rPr>
              <a:t>and whatever inferior courts that Congress establishes by law.</a:t>
            </a:r>
          </a:p>
          <a:p>
            <a:pPr lvl="0" rtl="0">
              <a:lnSpc>
                <a:spcPct val="122727"/>
              </a:lnSpc>
              <a:spcBef>
                <a:spcPts val="0"/>
              </a:spcBef>
              <a:spcAft>
                <a:spcPts val="0"/>
              </a:spcAft>
              <a:buNone/>
            </a:pPr>
            <a:r>
              <a:t/>
            </a:r>
            <a:endParaRPr>
              <a:solidFill>
                <a:srgbClr val="000000"/>
              </a:solidFill>
              <a:highlight>
                <a:srgbClr val="FFFFFF"/>
              </a:highlight>
            </a:endParaRPr>
          </a:p>
          <a:p>
            <a:pPr indent="-228600" lvl="0" marL="457200" rtl="0">
              <a:lnSpc>
                <a:spcPct val="122727"/>
              </a:lnSpc>
              <a:spcBef>
                <a:spcPts val="0"/>
              </a:spcBef>
              <a:spcAft>
                <a:spcPts val="0"/>
              </a:spcAft>
              <a:buClr>
                <a:srgbClr val="000000"/>
              </a:buClr>
              <a:buChar char="★"/>
            </a:pPr>
            <a:r>
              <a:rPr lang="en">
                <a:solidFill>
                  <a:srgbClr val="000000"/>
                </a:solidFill>
                <a:highlight>
                  <a:srgbClr val="FFFFFF"/>
                </a:highlight>
              </a:rPr>
              <a:t>Judges in all courts will keep their positions so long as they </a:t>
            </a:r>
            <a:r>
              <a:rPr b="1" lang="en">
                <a:solidFill>
                  <a:srgbClr val="000000"/>
                </a:solidFill>
                <a:highlight>
                  <a:srgbClr val="FFFFFF"/>
                </a:highlight>
              </a:rPr>
              <a:t>maintain good behavior</a:t>
            </a:r>
            <a:r>
              <a:rPr lang="en">
                <a:solidFill>
                  <a:srgbClr val="000000"/>
                </a:solidFill>
                <a:highlight>
                  <a:srgbClr val="FFFFFF"/>
                </a:highlight>
              </a:rPr>
              <a:t>. Judges receive a salary for their job that cannot be reduced during their entire time in office.</a:t>
            </a:r>
          </a:p>
          <a:p>
            <a:pPr lvl="0">
              <a:spcBef>
                <a:spcPts val="0"/>
              </a:spcBef>
              <a:buNone/>
            </a:pPr>
            <a:r>
              <a:t/>
            </a:r>
            <a:endParaRPr/>
          </a:p>
        </p:txBody>
      </p:sp>
      <p:pic>
        <p:nvPicPr>
          <p:cNvPr id="221" name="Shape 221"/>
          <p:cNvPicPr preferRelativeResize="0"/>
          <p:nvPr/>
        </p:nvPicPr>
        <p:blipFill>
          <a:blip r:embed="rId3">
            <a:alphaModFix/>
          </a:blip>
          <a:stretch>
            <a:fillRect/>
          </a:stretch>
        </p:blipFill>
        <p:spPr>
          <a:xfrm>
            <a:off x="5850962" y="178862"/>
            <a:ext cx="2981325" cy="1533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ARTICLE FIVE: THE AMENDMENT PROCESS</a:t>
            </a:r>
          </a:p>
        </p:txBody>
      </p:sp>
      <p:sp>
        <p:nvSpPr>
          <p:cNvPr id="227" name="Shape 227"/>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indent="-228600" lvl="0" marL="457200" rtl="0">
              <a:spcBef>
                <a:spcPts val="0"/>
              </a:spcBef>
              <a:buClr>
                <a:srgbClr val="000000"/>
              </a:buClr>
              <a:buChar char="★"/>
            </a:pPr>
            <a:r>
              <a:rPr lang="en">
                <a:solidFill>
                  <a:srgbClr val="000000"/>
                </a:solidFill>
              </a:rPr>
              <a:t>Amendments to the U.S. Constitution can be proposed either:</a:t>
            </a:r>
          </a:p>
          <a:p>
            <a:pPr indent="-228600" lvl="1" marL="914400" rtl="0">
              <a:spcBef>
                <a:spcPts val="0"/>
              </a:spcBef>
              <a:buClr>
                <a:srgbClr val="000000"/>
              </a:buClr>
              <a:buChar char="○"/>
            </a:pPr>
            <a:r>
              <a:rPr lang="en">
                <a:solidFill>
                  <a:srgbClr val="000000"/>
                </a:solidFill>
              </a:rPr>
              <a:t>if 2/3 of both the Senate and House of Representatives agree</a:t>
            </a:r>
          </a:p>
          <a:p>
            <a:pPr indent="-228600" lvl="1" marL="914400" rtl="0">
              <a:spcBef>
                <a:spcPts val="0"/>
              </a:spcBef>
              <a:buClr>
                <a:srgbClr val="000000"/>
              </a:buClr>
              <a:buChar char="○"/>
            </a:pPr>
            <a:r>
              <a:rPr lang="en">
                <a:solidFill>
                  <a:srgbClr val="000000"/>
                </a:solidFill>
              </a:rPr>
              <a:t>if 2/3 of all state legislatures call a convention for proposing new amendments</a:t>
            </a:r>
          </a:p>
          <a:p>
            <a:pPr lvl="0">
              <a:spcBef>
                <a:spcPts val="0"/>
              </a:spcBef>
              <a:buNone/>
            </a:pPr>
            <a:r>
              <a:t/>
            </a:r>
            <a:endParaRPr/>
          </a:p>
          <a:p>
            <a:pPr lvl="0">
              <a:spcBef>
                <a:spcPts val="0"/>
              </a:spcBef>
              <a:buNone/>
            </a:pPr>
            <a:r>
              <a:t/>
            </a:r>
            <a:endParaRPr/>
          </a:p>
          <a:p>
            <a:pPr lvl="0">
              <a:spcBef>
                <a:spcPts val="0"/>
              </a:spcBef>
              <a:buNone/>
            </a:pPr>
            <a:r>
              <a:t/>
            </a:r>
            <a:endParaRPr/>
          </a:p>
        </p:txBody>
      </p:sp>
      <p:pic>
        <p:nvPicPr>
          <p:cNvPr id="228" name="Shape 228"/>
          <p:cNvPicPr preferRelativeResize="0"/>
          <p:nvPr/>
        </p:nvPicPr>
        <p:blipFill>
          <a:blip r:embed="rId3">
            <a:alphaModFix/>
          </a:blip>
          <a:stretch>
            <a:fillRect/>
          </a:stretch>
        </p:blipFill>
        <p:spPr>
          <a:xfrm>
            <a:off x="3543300" y="2732837"/>
            <a:ext cx="2057400" cy="1781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THE BILL OF RIGHTS: THE FIRST TEN AMENDMENTS</a:t>
            </a:r>
          </a:p>
        </p:txBody>
      </p:sp>
      <p:sp>
        <p:nvSpPr>
          <p:cNvPr id="234" name="Shape 234"/>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79411"/>
              </a:lnSpc>
              <a:spcBef>
                <a:spcPts val="1800"/>
              </a:spcBef>
              <a:spcAft>
                <a:spcPts val="400"/>
              </a:spcAft>
              <a:buNone/>
            </a:pPr>
            <a:r>
              <a:rPr b="1" lang="en" sz="1700">
                <a:solidFill>
                  <a:srgbClr val="000000"/>
                </a:solidFill>
                <a:highlight>
                  <a:srgbClr val="FFFFFF"/>
                </a:highlight>
              </a:rPr>
              <a:t>First Amendment</a:t>
            </a:r>
          </a:p>
          <a:p>
            <a:pPr lvl="0" rtl="0">
              <a:lnSpc>
                <a:spcPct val="122727"/>
              </a:lnSpc>
              <a:spcBef>
                <a:spcPts val="0"/>
              </a:spcBef>
              <a:spcAft>
                <a:spcPts val="0"/>
              </a:spcAft>
              <a:buNone/>
            </a:pPr>
            <a:r>
              <a:t/>
            </a:r>
            <a:endParaRPr sz="900">
              <a:solidFill>
                <a:srgbClr val="000000"/>
              </a:solidFill>
              <a:highlight>
                <a:srgbClr val="FFFFFF"/>
              </a:highlight>
            </a:endParaRPr>
          </a:p>
          <a:p>
            <a:pPr lvl="0" rtl="0">
              <a:lnSpc>
                <a:spcPct val="122727"/>
              </a:lnSpc>
              <a:spcBef>
                <a:spcPts val="0"/>
              </a:spcBef>
              <a:spcAft>
                <a:spcPts val="0"/>
              </a:spcAft>
              <a:buNone/>
            </a:pPr>
            <a:r>
              <a:rPr lang="en">
                <a:solidFill>
                  <a:srgbClr val="000000"/>
                </a:solidFill>
                <a:highlight>
                  <a:srgbClr val="FFFFFF"/>
                </a:highlight>
              </a:rPr>
              <a:t>This amendment guarantees freedom of religion, speech, and the press, and protects the right of assembly.</a:t>
            </a:r>
          </a:p>
          <a:p>
            <a:pPr lvl="0" rtl="0">
              <a:lnSpc>
                <a:spcPct val="122727"/>
              </a:lnSpc>
              <a:spcBef>
                <a:spcPts val="0"/>
              </a:spcBef>
              <a:spcAft>
                <a:spcPts val="0"/>
              </a:spcAft>
              <a:buNone/>
            </a:pPr>
            <a:r>
              <a:t/>
            </a:r>
            <a:endParaRPr i="1" sz="900">
              <a:solidFill>
                <a:srgbClr val="000000"/>
              </a:solidFill>
              <a:highlight>
                <a:srgbClr val="FFFFFF"/>
              </a:highlight>
              <a:latin typeface="Arial"/>
              <a:ea typeface="Arial"/>
              <a:cs typeface="Arial"/>
              <a:sym typeface="Arial"/>
            </a:endParaRPr>
          </a:p>
          <a:p>
            <a:pPr lvl="0">
              <a:spcBef>
                <a:spcPts val="0"/>
              </a:spcBef>
              <a:buNone/>
            </a:pPr>
            <a:r>
              <a:t/>
            </a:r>
            <a:endParaRPr/>
          </a:p>
        </p:txBody>
      </p:sp>
      <p:pic>
        <p:nvPicPr>
          <p:cNvPr id="235" name="Shape 235"/>
          <p:cNvPicPr preferRelativeResize="0"/>
          <p:nvPr/>
        </p:nvPicPr>
        <p:blipFill>
          <a:blip r:embed="rId3">
            <a:alphaModFix/>
          </a:blip>
          <a:stretch>
            <a:fillRect/>
          </a:stretch>
        </p:blipFill>
        <p:spPr>
          <a:xfrm>
            <a:off x="3390900" y="2793275"/>
            <a:ext cx="2362200" cy="1943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THE BILL OF RIGHTS: THE FIRST TEN AMENDMENTS</a:t>
            </a:r>
          </a:p>
        </p:txBody>
      </p:sp>
      <p:sp>
        <p:nvSpPr>
          <p:cNvPr id="241" name="Shape 241"/>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79411"/>
              </a:lnSpc>
              <a:spcBef>
                <a:spcPts val="1800"/>
              </a:spcBef>
              <a:spcAft>
                <a:spcPts val="400"/>
              </a:spcAft>
              <a:buNone/>
            </a:pPr>
            <a:r>
              <a:rPr b="1" lang="en" sz="1700">
                <a:solidFill>
                  <a:srgbClr val="000000"/>
                </a:solidFill>
                <a:highlight>
                  <a:srgbClr val="FFFFFF"/>
                </a:highlight>
              </a:rPr>
              <a:t>Second Amendment</a:t>
            </a:r>
          </a:p>
          <a:p>
            <a:pPr lvl="0" rtl="0">
              <a:lnSpc>
                <a:spcPct val="122727"/>
              </a:lnSpc>
              <a:spcBef>
                <a:spcPts val="0"/>
              </a:spcBef>
              <a:spcAft>
                <a:spcPts val="0"/>
              </a:spcAft>
              <a:buNone/>
            </a:pPr>
            <a:r>
              <a:t/>
            </a:r>
            <a:endParaRPr>
              <a:solidFill>
                <a:srgbClr val="000000"/>
              </a:solidFill>
              <a:highlight>
                <a:srgbClr val="FFFFFF"/>
              </a:highlight>
            </a:endParaRPr>
          </a:p>
          <a:p>
            <a:pPr lvl="0" rtl="0">
              <a:lnSpc>
                <a:spcPct val="122727"/>
              </a:lnSpc>
              <a:spcBef>
                <a:spcPts val="0"/>
              </a:spcBef>
              <a:spcAft>
                <a:spcPts val="0"/>
              </a:spcAft>
              <a:buNone/>
            </a:pPr>
            <a:r>
              <a:rPr lang="en">
                <a:solidFill>
                  <a:srgbClr val="000000"/>
                </a:solidFill>
                <a:highlight>
                  <a:srgbClr val="FFFFFF"/>
                </a:highlight>
              </a:rPr>
              <a:t>This amendment protects the right to keep and bear arms.</a:t>
            </a:r>
          </a:p>
          <a:p>
            <a:pPr lvl="0" rtl="0">
              <a:lnSpc>
                <a:spcPct val="122727"/>
              </a:lnSpc>
              <a:spcBef>
                <a:spcPts val="0"/>
              </a:spcBef>
              <a:spcAft>
                <a:spcPts val="0"/>
              </a:spcAft>
              <a:buNone/>
            </a:pPr>
            <a:r>
              <a:t/>
            </a:r>
            <a:endParaRPr i="1" sz="900">
              <a:solidFill>
                <a:srgbClr val="000000"/>
              </a:solidFill>
              <a:highlight>
                <a:srgbClr val="FFFFFF"/>
              </a:highlight>
              <a:latin typeface="Arial"/>
              <a:ea typeface="Arial"/>
              <a:cs typeface="Arial"/>
              <a:sym typeface="Arial"/>
            </a:endParaRPr>
          </a:p>
          <a:p>
            <a:pPr lvl="0">
              <a:spcBef>
                <a:spcPts val="0"/>
              </a:spcBef>
              <a:buNone/>
            </a:pPr>
            <a:r>
              <a:t/>
            </a:r>
            <a:endParaRPr/>
          </a:p>
        </p:txBody>
      </p:sp>
      <p:pic>
        <p:nvPicPr>
          <p:cNvPr id="242" name="Shape 242"/>
          <p:cNvPicPr preferRelativeResize="0"/>
          <p:nvPr/>
        </p:nvPicPr>
        <p:blipFill>
          <a:blip r:embed="rId3">
            <a:alphaModFix/>
          </a:blip>
          <a:stretch>
            <a:fillRect/>
          </a:stretch>
        </p:blipFill>
        <p:spPr>
          <a:xfrm>
            <a:off x="3288275" y="2755175"/>
            <a:ext cx="2266950" cy="2019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THE BILL OF RIGHTS: THE FIRST TEN AMENDMENTS</a:t>
            </a:r>
          </a:p>
        </p:txBody>
      </p:sp>
      <p:sp>
        <p:nvSpPr>
          <p:cNvPr id="248" name="Shape 248"/>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79411"/>
              </a:lnSpc>
              <a:spcBef>
                <a:spcPts val="1800"/>
              </a:spcBef>
              <a:spcAft>
                <a:spcPts val="400"/>
              </a:spcAft>
              <a:buNone/>
            </a:pPr>
            <a:r>
              <a:rPr b="1" lang="en">
                <a:solidFill>
                  <a:srgbClr val="000000"/>
                </a:solidFill>
                <a:highlight>
                  <a:srgbClr val="FFFFFF"/>
                </a:highlight>
              </a:rPr>
              <a:t>Third Amendment</a:t>
            </a:r>
          </a:p>
          <a:p>
            <a:pPr lvl="0" rtl="0">
              <a:lnSpc>
                <a:spcPct val="122727"/>
              </a:lnSpc>
              <a:spcBef>
                <a:spcPts val="0"/>
              </a:spcBef>
              <a:spcAft>
                <a:spcPts val="0"/>
              </a:spcAft>
              <a:buNone/>
            </a:pPr>
            <a:r>
              <a:t/>
            </a:r>
            <a:endParaRPr>
              <a:solidFill>
                <a:srgbClr val="000000"/>
              </a:solidFill>
              <a:highlight>
                <a:srgbClr val="FFFFFF"/>
              </a:highlight>
            </a:endParaRPr>
          </a:p>
          <a:p>
            <a:pPr lvl="0" rtl="0">
              <a:lnSpc>
                <a:spcPct val="122727"/>
              </a:lnSpc>
              <a:spcBef>
                <a:spcPts val="0"/>
              </a:spcBef>
              <a:spcAft>
                <a:spcPts val="0"/>
              </a:spcAft>
              <a:buNone/>
            </a:pPr>
            <a:r>
              <a:rPr lang="en">
                <a:solidFill>
                  <a:srgbClr val="000000"/>
                </a:solidFill>
                <a:highlight>
                  <a:srgbClr val="FFFFFF"/>
                </a:highlight>
              </a:rPr>
              <a:t>This amendment guards against the forced quartering of troops. (In the years before the American Revolution, British officials forced the colonists to quarter—to house and feed—British troops.)</a:t>
            </a:r>
          </a:p>
          <a:p>
            <a:pPr lvl="0" rtl="0">
              <a:lnSpc>
                <a:spcPct val="122727"/>
              </a:lnSpc>
              <a:spcBef>
                <a:spcPts val="0"/>
              </a:spcBef>
              <a:spcAft>
                <a:spcPts val="0"/>
              </a:spcAft>
              <a:buNone/>
            </a:pPr>
            <a:r>
              <a:t/>
            </a:r>
            <a:endParaRPr i="1" sz="900">
              <a:solidFill>
                <a:srgbClr val="000000"/>
              </a:solidFill>
              <a:highlight>
                <a:srgbClr val="FFFFFF"/>
              </a:highlight>
              <a:latin typeface="Arial"/>
              <a:ea typeface="Arial"/>
              <a:cs typeface="Arial"/>
              <a:sym typeface="Arial"/>
            </a:endParaRPr>
          </a:p>
          <a:p>
            <a:pPr lvl="0" rtl="0">
              <a:lnSpc>
                <a:spcPct val="122727"/>
              </a:lnSpc>
              <a:spcBef>
                <a:spcPts val="0"/>
              </a:spcBef>
              <a:spcAft>
                <a:spcPts val="0"/>
              </a:spcAft>
              <a:buNone/>
            </a:pPr>
            <a:r>
              <a:t/>
            </a:r>
            <a:endParaRPr b="1" sz="1700">
              <a:solidFill>
                <a:srgbClr val="000000"/>
              </a:solidFill>
              <a:highlight>
                <a:srgbClr val="FFFFFF"/>
              </a:highlight>
              <a:latin typeface="Arial"/>
              <a:ea typeface="Arial"/>
              <a:cs typeface="Arial"/>
              <a:sym typeface="Arial"/>
            </a:endParaRPr>
          </a:p>
          <a:p>
            <a:pPr lvl="0" rtl="0">
              <a:spcBef>
                <a:spcPts val="0"/>
              </a:spcBef>
              <a:buNone/>
            </a:pPr>
            <a:r>
              <a:t/>
            </a:r>
            <a:endParaRPr/>
          </a:p>
        </p:txBody>
      </p:sp>
      <p:pic>
        <p:nvPicPr>
          <p:cNvPr id="249" name="Shape 249"/>
          <p:cNvPicPr preferRelativeResize="0"/>
          <p:nvPr/>
        </p:nvPicPr>
        <p:blipFill>
          <a:blip r:embed="rId3">
            <a:alphaModFix/>
          </a:blip>
          <a:stretch>
            <a:fillRect/>
          </a:stretch>
        </p:blipFill>
        <p:spPr>
          <a:xfrm>
            <a:off x="3969075" y="3347475"/>
            <a:ext cx="1524000" cy="1524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THE BILL OF RIGHTS: THE FIRST TEN AMENDMENTS</a:t>
            </a:r>
          </a:p>
          <a:p>
            <a:pPr lvl="0">
              <a:spcBef>
                <a:spcPts val="0"/>
              </a:spcBef>
              <a:buNone/>
            </a:pPr>
            <a:r>
              <a:t/>
            </a:r>
            <a:endParaRPr/>
          </a:p>
        </p:txBody>
      </p:sp>
      <p:sp>
        <p:nvSpPr>
          <p:cNvPr id="255" name="Shape 255"/>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79411"/>
              </a:lnSpc>
              <a:spcBef>
                <a:spcPts val="1800"/>
              </a:spcBef>
              <a:spcAft>
                <a:spcPts val="400"/>
              </a:spcAft>
              <a:buNone/>
            </a:pPr>
            <a:r>
              <a:rPr b="1" lang="en">
                <a:solidFill>
                  <a:srgbClr val="000000"/>
                </a:solidFill>
                <a:highlight>
                  <a:srgbClr val="FFFFFF"/>
                </a:highlight>
              </a:rPr>
              <a:t>Fourth Amendment</a:t>
            </a:r>
          </a:p>
          <a:p>
            <a:pPr lvl="0" rtl="0">
              <a:lnSpc>
                <a:spcPct val="122727"/>
              </a:lnSpc>
              <a:spcBef>
                <a:spcPts val="0"/>
              </a:spcBef>
              <a:spcAft>
                <a:spcPts val="0"/>
              </a:spcAft>
              <a:buNone/>
            </a:pPr>
            <a:r>
              <a:t/>
            </a:r>
            <a:endParaRPr>
              <a:solidFill>
                <a:srgbClr val="000000"/>
              </a:solidFill>
              <a:highlight>
                <a:srgbClr val="FFFFFF"/>
              </a:highlight>
            </a:endParaRPr>
          </a:p>
          <a:p>
            <a:pPr lvl="0" rtl="0">
              <a:lnSpc>
                <a:spcPct val="122727"/>
              </a:lnSpc>
              <a:spcBef>
                <a:spcPts val="0"/>
              </a:spcBef>
              <a:spcAft>
                <a:spcPts val="0"/>
              </a:spcAft>
              <a:buNone/>
            </a:pPr>
            <a:r>
              <a:rPr lang="en">
                <a:solidFill>
                  <a:srgbClr val="000000"/>
                </a:solidFill>
                <a:highlight>
                  <a:srgbClr val="FFFFFF"/>
                </a:highlight>
              </a:rPr>
              <a:t>This amendment protects against unreasonable searches and seizures.</a:t>
            </a:r>
          </a:p>
          <a:p>
            <a:pPr lvl="0" rtl="0">
              <a:lnSpc>
                <a:spcPct val="136363"/>
              </a:lnSpc>
              <a:spcBef>
                <a:spcPts val="0"/>
              </a:spcBef>
              <a:spcAft>
                <a:spcPts val="0"/>
              </a:spcAft>
              <a:buNone/>
            </a:pPr>
            <a:r>
              <a:rPr lang="en" sz="900">
                <a:solidFill>
                  <a:srgbClr val="000000"/>
                </a:solidFill>
                <a:highlight>
                  <a:srgbClr val="FFFFFF"/>
                </a:highlight>
                <a:latin typeface="Arial"/>
                <a:ea typeface="Arial"/>
                <a:cs typeface="Arial"/>
                <a:sym typeface="Arial"/>
              </a:rPr>
              <a:t> </a:t>
            </a:r>
          </a:p>
          <a:p>
            <a:pPr lvl="0">
              <a:spcBef>
                <a:spcPts val="0"/>
              </a:spcBef>
              <a:buNone/>
            </a:pPr>
            <a:r>
              <a:t/>
            </a:r>
            <a:endParaRPr/>
          </a:p>
        </p:txBody>
      </p:sp>
      <p:pic>
        <p:nvPicPr>
          <p:cNvPr id="256" name="Shape 256"/>
          <p:cNvPicPr preferRelativeResize="0"/>
          <p:nvPr/>
        </p:nvPicPr>
        <p:blipFill>
          <a:blip r:embed="rId3">
            <a:alphaModFix/>
          </a:blip>
          <a:stretch>
            <a:fillRect/>
          </a:stretch>
        </p:blipFill>
        <p:spPr>
          <a:xfrm>
            <a:off x="3376612" y="2842912"/>
            <a:ext cx="2390775" cy="1914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The preamble</a:t>
            </a:r>
          </a:p>
        </p:txBody>
      </p:sp>
      <p:sp>
        <p:nvSpPr>
          <p:cNvPr id="69" name="Shape 69"/>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122727"/>
              </a:lnSpc>
              <a:spcBef>
                <a:spcPts val="200"/>
              </a:spcBef>
              <a:spcAft>
                <a:spcPts val="0"/>
              </a:spcAft>
              <a:buNone/>
            </a:pPr>
            <a:r>
              <a:rPr i="1" lang="en">
                <a:solidFill>
                  <a:srgbClr val="000000"/>
                </a:solidFill>
                <a:highlight>
                  <a:srgbClr val="FFFFFF"/>
                </a:highlight>
              </a:rPr>
              <a:t>We the People 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p>
          <a:p>
            <a:pPr lvl="0" rtl="0">
              <a:lnSpc>
                <a:spcPct val="122727"/>
              </a:lnSpc>
              <a:spcBef>
                <a:spcPts val="200"/>
              </a:spcBef>
              <a:spcAft>
                <a:spcPts val="0"/>
              </a:spcAft>
              <a:buNone/>
            </a:pPr>
            <a:r>
              <a:t/>
            </a:r>
            <a:endParaRPr i="1">
              <a:solidFill>
                <a:srgbClr val="000000"/>
              </a:solidFill>
              <a:highlight>
                <a:srgbClr val="FFFFFF"/>
              </a:highlight>
            </a:endParaRPr>
          </a:p>
          <a:p>
            <a:pPr lvl="0" rtl="0" algn="ctr">
              <a:lnSpc>
                <a:spcPct val="122727"/>
              </a:lnSpc>
              <a:spcBef>
                <a:spcPts val="200"/>
              </a:spcBef>
              <a:spcAft>
                <a:spcPts val="0"/>
              </a:spcAft>
              <a:buNone/>
            </a:pPr>
            <a:r>
              <a:rPr b="1" lang="en">
                <a:solidFill>
                  <a:srgbClr val="000000"/>
                </a:solidFill>
                <a:highlight>
                  <a:srgbClr val="FFFFFF"/>
                </a:highlight>
              </a:rPr>
              <a:t>Can you memorize and recite this for extra credit??? </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Shape 261"/>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THE BILL OF RIGHTS: THE FIRST TEN AMENDMENTS</a:t>
            </a:r>
          </a:p>
        </p:txBody>
      </p:sp>
      <p:sp>
        <p:nvSpPr>
          <p:cNvPr id="262" name="Shape 262"/>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79411"/>
              </a:lnSpc>
              <a:spcBef>
                <a:spcPts val="1800"/>
              </a:spcBef>
              <a:spcAft>
                <a:spcPts val="400"/>
              </a:spcAft>
              <a:buNone/>
            </a:pPr>
            <a:r>
              <a:rPr b="1" lang="en">
                <a:solidFill>
                  <a:srgbClr val="000000"/>
                </a:solidFill>
                <a:highlight>
                  <a:srgbClr val="FFFFFF"/>
                </a:highlight>
              </a:rPr>
              <a:t>Fifth Amendment</a:t>
            </a:r>
          </a:p>
          <a:p>
            <a:pPr lvl="0" rtl="0">
              <a:lnSpc>
                <a:spcPct val="122727"/>
              </a:lnSpc>
              <a:spcBef>
                <a:spcPts val="0"/>
              </a:spcBef>
              <a:spcAft>
                <a:spcPts val="0"/>
              </a:spcAft>
              <a:buNone/>
            </a:pPr>
            <a:r>
              <a:t/>
            </a:r>
            <a:endParaRPr>
              <a:solidFill>
                <a:srgbClr val="000000"/>
              </a:solidFill>
              <a:highlight>
                <a:srgbClr val="FFFFFF"/>
              </a:highlight>
            </a:endParaRPr>
          </a:p>
          <a:p>
            <a:pPr lvl="0" rtl="0">
              <a:lnSpc>
                <a:spcPct val="122727"/>
              </a:lnSpc>
              <a:spcBef>
                <a:spcPts val="0"/>
              </a:spcBef>
              <a:spcAft>
                <a:spcPts val="0"/>
              </a:spcAft>
              <a:buNone/>
            </a:pPr>
            <a:r>
              <a:rPr lang="en">
                <a:solidFill>
                  <a:srgbClr val="000000"/>
                </a:solidFill>
                <a:highlight>
                  <a:srgbClr val="FFFFFF"/>
                </a:highlight>
              </a:rPr>
              <a:t>This amendment guarantees a trial by jury and “due process of law,” and guards against double jeopardy (being charged twice for the same offense) and self-incrimination.</a:t>
            </a:r>
          </a:p>
          <a:p>
            <a:pPr lvl="0">
              <a:spcBef>
                <a:spcPts val="0"/>
              </a:spcBef>
              <a:buNone/>
            </a:pPr>
            <a:r>
              <a:t/>
            </a:r>
            <a:endParaRPr/>
          </a:p>
        </p:txBody>
      </p:sp>
      <p:pic>
        <p:nvPicPr>
          <p:cNvPr id="263" name="Shape 263"/>
          <p:cNvPicPr preferRelativeResize="0"/>
          <p:nvPr/>
        </p:nvPicPr>
        <p:blipFill>
          <a:blip r:embed="rId3">
            <a:alphaModFix/>
          </a:blip>
          <a:stretch>
            <a:fillRect/>
          </a:stretch>
        </p:blipFill>
        <p:spPr>
          <a:xfrm>
            <a:off x="3793874" y="3252250"/>
            <a:ext cx="1217075" cy="17572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Shape 268"/>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THE BILL OF RIGHTS: THE FIRST TEN AMENDMENTS</a:t>
            </a:r>
          </a:p>
        </p:txBody>
      </p:sp>
      <p:sp>
        <p:nvSpPr>
          <p:cNvPr id="269" name="Shape 269"/>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79411"/>
              </a:lnSpc>
              <a:spcBef>
                <a:spcPts val="1800"/>
              </a:spcBef>
              <a:spcAft>
                <a:spcPts val="400"/>
              </a:spcAft>
              <a:buNone/>
            </a:pPr>
            <a:r>
              <a:rPr b="1" lang="en">
                <a:solidFill>
                  <a:srgbClr val="000000"/>
                </a:solidFill>
                <a:highlight>
                  <a:srgbClr val="FFFFFF"/>
                </a:highlight>
              </a:rPr>
              <a:t>Sixth Amendment</a:t>
            </a:r>
          </a:p>
          <a:p>
            <a:pPr lvl="0" rtl="0">
              <a:lnSpc>
                <a:spcPct val="122727"/>
              </a:lnSpc>
              <a:spcBef>
                <a:spcPts val="0"/>
              </a:spcBef>
              <a:spcAft>
                <a:spcPts val="0"/>
              </a:spcAft>
              <a:buNone/>
            </a:pPr>
            <a:r>
              <a:t/>
            </a:r>
            <a:endParaRPr>
              <a:solidFill>
                <a:srgbClr val="000000"/>
              </a:solidFill>
              <a:highlight>
                <a:srgbClr val="FFFFFF"/>
              </a:highlight>
            </a:endParaRPr>
          </a:p>
          <a:p>
            <a:pPr lvl="0" rtl="0">
              <a:lnSpc>
                <a:spcPct val="122727"/>
              </a:lnSpc>
              <a:spcBef>
                <a:spcPts val="0"/>
              </a:spcBef>
              <a:spcAft>
                <a:spcPts val="0"/>
              </a:spcAft>
              <a:buNone/>
            </a:pPr>
            <a:r>
              <a:rPr lang="en">
                <a:solidFill>
                  <a:srgbClr val="000000"/>
                </a:solidFill>
                <a:highlight>
                  <a:srgbClr val="FFFFFF"/>
                </a:highlight>
              </a:rPr>
              <a:t>This amendment outlines the rights of the accused, including the right to have a "speedy and public" trial, the right to be informed of the charges made against him, the right to call witnesses in his defense, and the right to have an attorney in his defense. </a:t>
            </a:r>
          </a:p>
          <a:p>
            <a:pPr lvl="0">
              <a:spcBef>
                <a:spcPts val="0"/>
              </a:spcBef>
              <a:buNone/>
            </a:pPr>
            <a:r>
              <a:t/>
            </a:r>
            <a:endParaRPr/>
          </a:p>
        </p:txBody>
      </p:sp>
      <p:pic>
        <p:nvPicPr>
          <p:cNvPr id="270" name="Shape 270"/>
          <p:cNvPicPr preferRelativeResize="0"/>
          <p:nvPr/>
        </p:nvPicPr>
        <p:blipFill>
          <a:blip r:embed="rId3">
            <a:alphaModFix/>
          </a:blip>
          <a:stretch>
            <a:fillRect/>
          </a:stretch>
        </p:blipFill>
        <p:spPr>
          <a:xfrm>
            <a:off x="3853197" y="3557550"/>
            <a:ext cx="2058350" cy="1541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THE BILL OF RIGHTS: THE FIRST TEN AMENDMENTS</a:t>
            </a:r>
          </a:p>
        </p:txBody>
      </p:sp>
      <p:sp>
        <p:nvSpPr>
          <p:cNvPr id="276" name="Shape 276"/>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79411"/>
              </a:lnSpc>
              <a:spcBef>
                <a:spcPts val="1800"/>
              </a:spcBef>
              <a:spcAft>
                <a:spcPts val="400"/>
              </a:spcAft>
              <a:buNone/>
            </a:pPr>
            <a:r>
              <a:rPr b="1" lang="en">
                <a:solidFill>
                  <a:srgbClr val="000000"/>
                </a:solidFill>
                <a:highlight>
                  <a:srgbClr val="FFFFFF"/>
                </a:highlight>
              </a:rPr>
              <a:t>Seventh Amendment</a:t>
            </a:r>
          </a:p>
          <a:p>
            <a:pPr lvl="0" rtl="0">
              <a:lnSpc>
                <a:spcPct val="122727"/>
              </a:lnSpc>
              <a:spcBef>
                <a:spcPts val="0"/>
              </a:spcBef>
              <a:spcAft>
                <a:spcPts val="0"/>
              </a:spcAft>
              <a:buNone/>
            </a:pPr>
            <a:r>
              <a:t/>
            </a:r>
            <a:endParaRPr>
              <a:solidFill>
                <a:srgbClr val="000000"/>
              </a:solidFill>
              <a:highlight>
                <a:srgbClr val="FFFFFF"/>
              </a:highlight>
            </a:endParaRPr>
          </a:p>
          <a:p>
            <a:pPr lvl="0" rtl="0">
              <a:lnSpc>
                <a:spcPct val="122727"/>
              </a:lnSpc>
              <a:spcBef>
                <a:spcPts val="0"/>
              </a:spcBef>
              <a:spcAft>
                <a:spcPts val="0"/>
              </a:spcAft>
              <a:buNone/>
            </a:pPr>
            <a:r>
              <a:rPr lang="en">
                <a:solidFill>
                  <a:srgbClr val="000000"/>
                </a:solidFill>
                <a:highlight>
                  <a:srgbClr val="FFFFFF"/>
                </a:highlight>
              </a:rPr>
              <a:t>This amendment lays out the rules of common law.</a:t>
            </a:r>
          </a:p>
          <a:p>
            <a:pPr lvl="0">
              <a:spcBef>
                <a:spcPts val="0"/>
              </a:spcBef>
              <a:buNone/>
            </a:pPr>
            <a:r>
              <a:rPr lang="en">
                <a:solidFill>
                  <a:srgbClr val="000000"/>
                </a:solidFill>
              </a:rPr>
              <a:t>(Guarantees a jury trial for both civil and federal cases if the dispute is more than $20)</a:t>
            </a:r>
          </a:p>
        </p:txBody>
      </p:sp>
      <p:pic>
        <p:nvPicPr>
          <p:cNvPr id="277" name="Shape 277"/>
          <p:cNvPicPr preferRelativeResize="0"/>
          <p:nvPr/>
        </p:nvPicPr>
        <p:blipFill>
          <a:blip r:embed="rId3">
            <a:alphaModFix/>
          </a:blip>
          <a:stretch>
            <a:fillRect/>
          </a:stretch>
        </p:blipFill>
        <p:spPr>
          <a:xfrm>
            <a:off x="3325700" y="3164674"/>
            <a:ext cx="2401074" cy="15731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Shape 282"/>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THE BILL OF RIGHTS: THE FIRST TEN AMENDMENTS</a:t>
            </a:r>
          </a:p>
        </p:txBody>
      </p:sp>
      <p:sp>
        <p:nvSpPr>
          <p:cNvPr id="283" name="Shape 283"/>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79411"/>
              </a:lnSpc>
              <a:spcBef>
                <a:spcPts val="1800"/>
              </a:spcBef>
              <a:spcAft>
                <a:spcPts val="400"/>
              </a:spcAft>
              <a:buNone/>
            </a:pPr>
            <a:r>
              <a:rPr b="1" lang="en">
                <a:solidFill>
                  <a:srgbClr val="000000"/>
                </a:solidFill>
                <a:highlight>
                  <a:srgbClr val="FFFFFF"/>
                </a:highlight>
              </a:rPr>
              <a:t>Eighth Amendment</a:t>
            </a:r>
          </a:p>
          <a:p>
            <a:pPr lvl="0" rtl="0">
              <a:lnSpc>
                <a:spcPct val="122727"/>
              </a:lnSpc>
              <a:spcBef>
                <a:spcPts val="0"/>
              </a:spcBef>
              <a:spcAft>
                <a:spcPts val="0"/>
              </a:spcAft>
              <a:buNone/>
            </a:pPr>
            <a:r>
              <a:t/>
            </a:r>
            <a:endParaRPr>
              <a:solidFill>
                <a:srgbClr val="000000"/>
              </a:solidFill>
              <a:highlight>
                <a:srgbClr val="FFFFFF"/>
              </a:highlight>
            </a:endParaRPr>
          </a:p>
          <a:p>
            <a:pPr lvl="0" rtl="0">
              <a:lnSpc>
                <a:spcPct val="122727"/>
              </a:lnSpc>
              <a:spcBef>
                <a:spcPts val="0"/>
              </a:spcBef>
              <a:spcAft>
                <a:spcPts val="0"/>
              </a:spcAft>
              <a:buNone/>
            </a:pPr>
            <a:r>
              <a:rPr lang="en">
                <a:solidFill>
                  <a:srgbClr val="000000"/>
                </a:solidFill>
                <a:highlight>
                  <a:srgbClr val="FFFFFF"/>
                </a:highlight>
              </a:rPr>
              <a:t>This amendment protects against “cruel and unusual punishments.”</a:t>
            </a:r>
          </a:p>
          <a:p>
            <a:pPr lvl="0">
              <a:spcBef>
                <a:spcPts val="0"/>
              </a:spcBef>
              <a:buNone/>
            </a:pPr>
            <a:r>
              <a:t/>
            </a:r>
            <a:endParaRPr/>
          </a:p>
        </p:txBody>
      </p:sp>
      <p:pic>
        <p:nvPicPr>
          <p:cNvPr id="284" name="Shape 284"/>
          <p:cNvPicPr preferRelativeResize="0"/>
          <p:nvPr/>
        </p:nvPicPr>
        <p:blipFill>
          <a:blip r:embed="rId3">
            <a:alphaModFix/>
          </a:blip>
          <a:stretch>
            <a:fillRect/>
          </a:stretch>
        </p:blipFill>
        <p:spPr>
          <a:xfrm>
            <a:off x="3432450" y="2585937"/>
            <a:ext cx="2190750" cy="19335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THE BILL OF RIGHTS: THE FIRST TEN AMENDMENTS</a:t>
            </a:r>
          </a:p>
        </p:txBody>
      </p:sp>
      <p:sp>
        <p:nvSpPr>
          <p:cNvPr id="290" name="Shape 290"/>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79411"/>
              </a:lnSpc>
              <a:spcBef>
                <a:spcPts val="1800"/>
              </a:spcBef>
              <a:spcAft>
                <a:spcPts val="400"/>
              </a:spcAft>
              <a:buNone/>
            </a:pPr>
            <a:r>
              <a:rPr b="1" lang="en">
                <a:solidFill>
                  <a:srgbClr val="000000"/>
                </a:solidFill>
                <a:highlight>
                  <a:srgbClr val="FFFFFF"/>
                </a:highlight>
              </a:rPr>
              <a:t>Ninth Amendment</a:t>
            </a:r>
          </a:p>
          <a:p>
            <a:pPr lvl="0" rtl="0">
              <a:lnSpc>
                <a:spcPct val="122727"/>
              </a:lnSpc>
              <a:spcBef>
                <a:spcPts val="0"/>
              </a:spcBef>
              <a:spcAft>
                <a:spcPts val="0"/>
              </a:spcAft>
              <a:buNone/>
            </a:pPr>
            <a:r>
              <a:t/>
            </a:r>
            <a:endParaRPr>
              <a:solidFill>
                <a:srgbClr val="000000"/>
              </a:solidFill>
              <a:highlight>
                <a:srgbClr val="FFFFFF"/>
              </a:highlight>
            </a:endParaRPr>
          </a:p>
          <a:p>
            <a:pPr lvl="0" rtl="0">
              <a:lnSpc>
                <a:spcPct val="122727"/>
              </a:lnSpc>
              <a:spcBef>
                <a:spcPts val="0"/>
              </a:spcBef>
              <a:spcAft>
                <a:spcPts val="0"/>
              </a:spcAft>
              <a:buNone/>
            </a:pPr>
            <a:r>
              <a:rPr lang="en">
                <a:solidFill>
                  <a:srgbClr val="000000"/>
                </a:solidFill>
                <a:highlight>
                  <a:srgbClr val="FFFFFF"/>
                </a:highlight>
              </a:rPr>
              <a:t>This amendment ensures that the individual rights that are not enumerated in the Constitution are secure—that is, that these rights should not be automatically infringed upon because they are omitted from the Constitution. </a:t>
            </a:r>
          </a:p>
          <a:p>
            <a:pPr lvl="0">
              <a:spcBef>
                <a:spcPts val="0"/>
              </a:spcBef>
              <a:buNone/>
            </a:pPr>
            <a:r>
              <a:rPr lang="en">
                <a:solidFill>
                  <a:srgbClr val="000000"/>
                </a:solidFill>
              </a:rPr>
              <a:t>(There are other rights that are not listed but are still protected)</a:t>
            </a:r>
          </a:p>
        </p:txBody>
      </p:sp>
      <p:pic>
        <p:nvPicPr>
          <p:cNvPr id="291" name="Shape 291"/>
          <p:cNvPicPr preferRelativeResize="0"/>
          <p:nvPr/>
        </p:nvPicPr>
        <p:blipFill>
          <a:blip r:embed="rId3">
            <a:alphaModFix/>
          </a:blip>
          <a:stretch>
            <a:fillRect/>
          </a:stretch>
        </p:blipFill>
        <p:spPr>
          <a:xfrm>
            <a:off x="3693062" y="3826799"/>
            <a:ext cx="1757875" cy="13166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Shape 296"/>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THE BILL OF RIGHTS: THE FIRST TEN AMENDMENTS</a:t>
            </a:r>
          </a:p>
        </p:txBody>
      </p:sp>
      <p:sp>
        <p:nvSpPr>
          <p:cNvPr id="297" name="Shape 297"/>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122727"/>
              </a:lnSpc>
              <a:spcBef>
                <a:spcPts val="0"/>
              </a:spcBef>
              <a:spcAft>
                <a:spcPts val="0"/>
              </a:spcAft>
              <a:buNone/>
            </a:pPr>
            <a:r>
              <a:rPr lang="en" sz="900">
                <a:solidFill>
                  <a:srgbClr val="000000"/>
                </a:solidFill>
                <a:highlight>
                  <a:srgbClr val="FFFFFF"/>
                </a:highlight>
                <a:latin typeface="Arial"/>
                <a:ea typeface="Arial"/>
                <a:cs typeface="Arial"/>
                <a:sym typeface="Arial"/>
              </a:rPr>
              <a:t> </a:t>
            </a:r>
          </a:p>
          <a:p>
            <a:pPr lvl="0" rtl="0">
              <a:lnSpc>
                <a:spcPct val="79411"/>
              </a:lnSpc>
              <a:spcBef>
                <a:spcPts val="1800"/>
              </a:spcBef>
              <a:spcAft>
                <a:spcPts val="400"/>
              </a:spcAft>
              <a:buNone/>
            </a:pPr>
            <a:r>
              <a:rPr b="1" lang="en">
                <a:solidFill>
                  <a:srgbClr val="000000"/>
                </a:solidFill>
                <a:highlight>
                  <a:srgbClr val="FFFFFF"/>
                </a:highlight>
              </a:rPr>
              <a:t>Tenth Amendment</a:t>
            </a:r>
          </a:p>
          <a:p>
            <a:pPr lvl="0">
              <a:spcBef>
                <a:spcPts val="0"/>
              </a:spcBef>
              <a:buNone/>
            </a:pPr>
            <a:r>
              <a:t/>
            </a:r>
            <a:endParaRPr>
              <a:solidFill>
                <a:srgbClr val="000000"/>
              </a:solidFill>
            </a:endParaRPr>
          </a:p>
          <a:p>
            <a:pPr lvl="0">
              <a:spcBef>
                <a:spcPts val="0"/>
              </a:spcBef>
              <a:buNone/>
            </a:pPr>
            <a:r>
              <a:rPr lang="en">
                <a:solidFill>
                  <a:srgbClr val="000000"/>
                </a:solidFill>
              </a:rPr>
              <a:t>This amendment limits the power of federal government by reserving for the states all powers that are not explicitly granted to the federal government by the Constitution, nor denied to the states. </a:t>
            </a:r>
          </a:p>
        </p:txBody>
      </p:sp>
      <p:pic>
        <p:nvPicPr>
          <p:cNvPr id="298" name="Shape 298"/>
          <p:cNvPicPr preferRelativeResize="0"/>
          <p:nvPr/>
        </p:nvPicPr>
        <p:blipFill>
          <a:blip r:embed="rId3">
            <a:alphaModFix/>
          </a:blip>
          <a:stretch>
            <a:fillRect/>
          </a:stretch>
        </p:blipFill>
        <p:spPr>
          <a:xfrm>
            <a:off x="6233849" y="1013025"/>
            <a:ext cx="2598450" cy="1530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Shape 303"/>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Bill of rights hand gestures</a:t>
            </a:r>
          </a:p>
        </p:txBody>
      </p:sp>
      <p:sp>
        <p:nvSpPr>
          <p:cNvPr id="304" name="Shape 304"/>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a:spcBef>
                <a:spcPts val="0"/>
              </a:spcBef>
              <a:buNone/>
            </a:pPr>
            <a:r>
              <a:t/>
            </a:r>
            <a:endParaRPr/>
          </a:p>
        </p:txBody>
      </p:sp>
      <p:sp>
        <p:nvSpPr>
          <p:cNvPr descr="Enjoy this short video with finger tricks to help you remember each of the amendments in the Bill of Rights!" id="305" name="Shape 305" title="Bill of Rights - Finger Tricks to Remember the Bill of Rights">
            <a:hlinkClick r:id="rId3"/>
          </p:cNvPr>
          <p:cNvSpPr/>
          <p:nvPr/>
        </p:nvSpPr>
        <p:spPr>
          <a:xfrm>
            <a:off x="2153450" y="1369825"/>
            <a:ext cx="4572000" cy="3429000"/>
          </a:xfrm>
          <a:prstGeom prst="rect">
            <a:avLst/>
          </a:prstGeom>
          <a:blipFill>
            <a:blip r:embed="rId4">
              <a:alphaModFix/>
            </a:blip>
            <a:stretch>
              <a:fillRect/>
            </a:stretch>
          </a:blipFill>
          <a:ln>
            <a:noFill/>
          </a:ln>
        </p:spPr>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Shape 310"/>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Other amendments worth noting</a:t>
            </a:r>
          </a:p>
        </p:txBody>
      </p:sp>
      <p:sp>
        <p:nvSpPr>
          <p:cNvPr id="311" name="Shape 311"/>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79411"/>
              </a:lnSpc>
              <a:spcBef>
                <a:spcPts val="1800"/>
              </a:spcBef>
              <a:spcAft>
                <a:spcPts val="400"/>
              </a:spcAft>
              <a:buNone/>
            </a:pPr>
            <a:r>
              <a:rPr b="1" lang="en">
                <a:solidFill>
                  <a:srgbClr val="000000"/>
                </a:solidFill>
                <a:highlight>
                  <a:srgbClr val="FFFFFF"/>
                </a:highlight>
              </a:rPr>
              <a:t>Thirteenth Amendment (Ratified in 1865)</a:t>
            </a:r>
          </a:p>
          <a:p>
            <a:pPr lvl="0" rtl="0">
              <a:spcBef>
                <a:spcPts val="0"/>
              </a:spcBef>
              <a:buNone/>
            </a:pPr>
            <a:r>
              <a:rPr lang="en">
                <a:solidFill>
                  <a:srgbClr val="000000"/>
                </a:solidFill>
              </a:rPr>
              <a:t>This amendment </a:t>
            </a:r>
            <a:r>
              <a:rPr b="1" lang="en">
                <a:solidFill>
                  <a:srgbClr val="000000"/>
                </a:solidFill>
              </a:rPr>
              <a:t>abolishes slavery</a:t>
            </a:r>
            <a:r>
              <a:rPr lang="en">
                <a:solidFill>
                  <a:srgbClr val="000000"/>
                </a:solidFill>
              </a:rPr>
              <a:t>. </a:t>
            </a:r>
          </a:p>
          <a:p>
            <a:pPr lvl="0" rtl="0">
              <a:lnSpc>
                <a:spcPct val="79411"/>
              </a:lnSpc>
              <a:spcBef>
                <a:spcPts val="1800"/>
              </a:spcBef>
              <a:spcAft>
                <a:spcPts val="400"/>
              </a:spcAft>
              <a:buNone/>
            </a:pPr>
            <a:r>
              <a:rPr b="1" lang="en">
                <a:solidFill>
                  <a:srgbClr val="000000"/>
                </a:solidFill>
                <a:highlight>
                  <a:srgbClr val="FFFFFF"/>
                </a:highlight>
              </a:rPr>
              <a:t>Fourteenth Amendment (Ratified in 1868)</a:t>
            </a:r>
          </a:p>
          <a:p>
            <a:pPr lvl="0" rtl="0">
              <a:lnSpc>
                <a:spcPct val="122727"/>
              </a:lnSpc>
              <a:spcBef>
                <a:spcPts val="0"/>
              </a:spcBef>
              <a:spcAft>
                <a:spcPts val="0"/>
              </a:spcAft>
              <a:buNone/>
            </a:pPr>
            <a:r>
              <a:rPr lang="en">
                <a:solidFill>
                  <a:srgbClr val="000000"/>
                </a:solidFill>
                <a:highlight>
                  <a:srgbClr val="FFFFFF"/>
                </a:highlight>
              </a:rPr>
              <a:t>This amendment protects the rights of </a:t>
            </a:r>
            <a:r>
              <a:rPr b="1" lang="en">
                <a:solidFill>
                  <a:srgbClr val="000000"/>
                </a:solidFill>
                <a:highlight>
                  <a:srgbClr val="FFFFFF"/>
                </a:highlight>
              </a:rPr>
              <a:t>U.S. citizenship</a:t>
            </a:r>
            <a:r>
              <a:rPr lang="en">
                <a:solidFill>
                  <a:srgbClr val="000000"/>
                </a:solidFill>
                <a:highlight>
                  <a:srgbClr val="FFFFFF"/>
                </a:highlight>
              </a:rPr>
              <a:t>. </a:t>
            </a:r>
          </a:p>
          <a:p>
            <a:pPr lvl="0" rtl="0">
              <a:lnSpc>
                <a:spcPct val="122727"/>
              </a:lnSpc>
              <a:spcBef>
                <a:spcPts val="0"/>
              </a:spcBef>
              <a:spcAft>
                <a:spcPts val="0"/>
              </a:spcAft>
              <a:buNone/>
            </a:pPr>
            <a:r>
              <a:t/>
            </a:r>
            <a:endParaRPr>
              <a:solidFill>
                <a:srgbClr val="000000"/>
              </a:solidFill>
              <a:highlight>
                <a:srgbClr val="FFFFFF"/>
              </a:highlight>
            </a:endParaRPr>
          </a:p>
          <a:p>
            <a:pPr lvl="0" rtl="0">
              <a:lnSpc>
                <a:spcPct val="122727"/>
              </a:lnSpc>
              <a:spcBef>
                <a:spcPts val="0"/>
              </a:spcBef>
              <a:spcAft>
                <a:spcPts val="0"/>
              </a:spcAft>
              <a:buNone/>
            </a:pPr>
            <a:r>
              <a:rPr b="1" lang="en">
                <a:solidFill>
                  <a:srgbClr val="000000"/>
                </a:solidFill>
                <a:highlight>
                  <a:srgbClr val="FFFFFF"/>
                </a:highlight>
              </a:rPr>
              <a:t>Fifteenth Amendment (Ratified in 1870)</a:t>
            </a:r>
          </a:p>
          <a:p>
            <a:pPr lvl="0" rtl="0">
              <a:lnSpc>
                <a:spcPct val="122727"/>
              </a:lnSpc>
              <a:spcBef>
                <a:spcPts val="0"/>
              </a:spcBef>
              <a:spcAft>
                <a:spcPts val="0"/>
              </a:spcAft>
              <a:buNone/>
            </a:pPr>
            <a:r>
              <a:rPr lang="en">
                <a:solidFill>
                  <a:srgbClr val="000000"/>
                </a:solidFill>
                <a:highlight>
                  <a:srgbClr val="FFFFFF"/>
                </a:highlight>
              </a:rPr>
              <a:t>This amendment guarantees the right to vote to </a:t>
            </a:r>
            <a:r>
              <a:rPr b="1" lang="en">
                <a:solidFill>
                  <a:srgbClr val="000000"/>
                </a:solidFill>
                <a:highlight>
                  <a:srgbClr val="FFFFFF"/>
                </a:highlight>
              </a:rPr>
              <a:t>all male citizens</a:t>
            </a:r>
            <a:r>
              <a:rPr lang="en">
                <a:solidFill>
                  <a:srgbClr val="000000"/>
                </a:solidFill>
                <a:highlight>
                  <a:srgbClr val="FFFFFF"/>
                </a:highlight>
              </a:rPr>
              <a:t> regardless of race, color, or previous condition of servitude.</a:t>
            </a:r>
          </a:p>
          <a:p>
            <a:pPr lvl="0">
              <a:spcBef>
                <a:spcPts val="0"/>
              </a:spcBef>
              <a:buNone/>
            </a:pPr>
            <a:r>
              <a:t/>
            </a:r>
            <a:endParaRPr sz="900">
              <a:solidFill>
                <a:srgbClr val="000000"/>
              </a:solidFill>
              <a:latin typeface="Arial"/>
              <a:ea typeface="Arial"/>
              <a:cs typeface="Arial"/>
              <a:sym typeface="Arial"/>
            </a:endParaRPr>
          </a:p>
        </p:txBody>
      </p:sp>
      <p:pic>
        <p:nvPicPr>
          <p:cNvPr id="312" name="Shape 312"/>
          <p:cNvPicPr preferRelativeResize="0"/>
          <p:nvPr/>
        </p:nvPicPr>
        <p:blipFill>
          <a:blip r:embed="rId3">
            <a:alphaModFix/>
          </a:blip>
          <a:stretch>
            <a:fillRect/>
          </a:stretch>
        </p:blipFill>
        <p:spPr>
          <a:xfrm>
            <a:off x="6079400" y="449387"/>
            <a:ext cx="2800350" cy="16287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Other amendments worth noting</a:t>
            </a:r>
          </a:p>
        </p:txBody>
      </p:sp>
      <p:sp>
        <p:nvSpPr>
          <p:cNvPr id="318" name="Shape 318"/>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79411"/>
              </a:lnSpc>
              <a:spcBef>
                <a:spcPts val="1800"/>
              </a:spcBef>
              <a:spcAft>
                <a:spcPts val="400"/>
              </a:spcAft>
              <a:buNone/>
            </a:pPr>
            <a:r>
              <a:rPr b="1" lang="en">
                <a:solidFill>
                  <a:srgbClr val="000000"/>
                </a:solidFill>
                <a:highlight>
                  <a:srgbClr val="FFFFFF"/>
                </a:highlight>
              </a:rPr>
              <a:t>Eighteenth Amendment (Ratified in 1919/Repealed in 1933)</a:t>
            </a:r>
          </a:p>
          <a:p>
            <a:pPr lvl="0" rtl="0">
              <a:lnSpc>
                <a:spcPct val="122727"/>
              </a:lnSpc>
              <a:spcBef>
                <a:spcPts val="0"/>
              </a:spcBef>
              <a:spcAft>
                <a:spcPts val="0"/>
              </a:spcAft>
              <a:buNone/>
            </a:pPr>
            <a:r>
              <a:rPr lang="en">
                <a:solidFill>
                  <a:srgbClr val="000000"/>
                </a:solidFill>
                <a:highlight>
                  <a:srgbClr val="FFFFFF"/>
                </a:highlight>
              </a:rPr>
              <a:t>This amendment </a:t>
            </a:r>
            <a:r>
              <a:rPr b="1" lang="en">
                <a:solidFill>
                  <a:srgbClr val="000000"/>
                </a:solidFill>
                <a:highlight>
                  <a:srgbClr val="FFFFFF"/>
                </a:highlight>
              </a:rPr>
              <a:t>prohibits the manufacture, transport, and sale of alcohol </a:t>
            </a:r>
            <a:r>
              <a:rPr lang="en">
                <a:solidFill>
                  <a:srgbClr val="000000"/>
                </a:solidFill>
                <a:highlight>
                  <a:srgbClr val="FFFFFF"/>
                </a:highlight>
              </a:rPr>
              <a:t>one year after the amendment’s ratification.</a:t>
            </a:r>
          </a:p>
          <a:p>
            <a:pPr lvl="0" rtl="0">
              <a:lnSpc>
                <a:spcPct val="79411"/>
              </a:lnSpc>
              <a:spcBef>
                <a:spcPts val="1800"/>
              </a:spcBef>
              <a:spcAft>
                <a:spcPts val="400"/>
              </a:spcAft>
              <a:buNone/>
            </a:pPr>
            <a:r>
              <a:rPr b="1" lang="en">
                <a:solidFill>
                  <a:srgbClr val="000000"/>
                </a:solidFill>
                <a:highlight>
                  <a:srgbClr val="FFFFFF"/>
                </a:highlight>
              </a:rPr>
              <a:t>Nineteenth Amendment (Ratified in 1920)</a:t>
            </a:r>
          </a:p>
          <a:p>
            <a:pPr lvl="0" rtl="0">
              <a:lnSpc>
                <a:spcPct val="122727"/>
              </a:lnSpc>
              <a:spcBef>
                <a:spcPts val="0"/>
              </a:spcBef>
              <a:spcAft>
                <a:spcPts val="0"/>
              </a:spcAft>
              <a:buNone/>
            </a:pPr>
            <a:r>
              <a:rPr lang="en">
                <a:solidFill>
                  <a:srgbClr val="000000"/>
                </a:solidFill>
                <a:highlight>
                  <a:srgbClr val="FFFFFF"/>
                </a:highlight>
              </a:rPr>
              <a:t>This amendment extends </a:t>
            </a:r>
            <a:r>
              <a:rPr b="1" lang="en">
                <a:solidFill>
                  <a:srgbClr val="000000"/>
                </a:solidFill>
                <a:highlight>
                  <a:srgbClr val="FFFFFF"/>
                </a:highlight>
              </a:rPr>
              <a:t>the right to vote to women</a:t>
            </a:r>
            <a:r>
              <a:rPr lang="en">
                <a:solidFill>
                  <a:srgbClr val="000000"/>
                </a:solidFill>
                <a:highlight>
                  <a:srgbClr val="FFFFFF"/>
                </a:highlight>
              </a:rPr>
              <a:t>.</a:t>
            </a:r>
          </a:p>
          <a:p>
            <a:pPr lvl="0" rtl="0">
              <a:spcBef>
                <a:spcPts val="0"/>
              </a:spcBef>
              <a:buNone/>
            </a:pPr>
            <a:r>
              <a:t/>
            </a:r>
            <a:endParaRPr sz="900">
              <a:solidFill>
                <a:srgbClr val="000000"/>
              </a:solidFill>
              <a:latin typeface="Arial"/>
              <a:ea typeface="Arial"/>
              <a:cs typeface="Arial"/>
              <a:sym typeface="Arial"/>
            </a:endParaRPr>
          </a:p>
        </p:txBody>
      </p:sp>
      <p:pic>
        <p:nvPicPr>
          <p:cNvPr id="319" name="Shape 319"/>
          <p:cNvPicPr preferRelativeResize="0"/>
          <p:nvPr/>
        </p:nvPicPr>
        <p:blipFill>
          <a:blip r:embed="rId3">
            <a:alphaModFix/>
          </a:blip>
          <a:stretch>
            <a:fillRect/>
          </a:stretch>
        </p:blipFill>
        <p:spPr>
          <a:xfrm>
            <a:off x="3023949" y="3367124"/>
            <a:ext cx="2826550" cy="17205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Other amendments worth noting</a:t>
            </a:r>
          </a:p>
          <a:p>
            <a:pPr lvl="0">
              <a:spcBef>
                <a:spcPts val="0"/>
              </a:spcBef>
              <a:buNone/>
            </a:pPr>
            <a:r>
              <a:t/>
            </a:r>
            <a:endParaRPr/>
          </a:p>
        </p:txBody>
      </p:sp>
      <p:sp>
        <p:nvSpPr>
          <p:cNvPr id="325" name="Shape 325"/>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79411"/>
              </a:lnSpc>
              <a:spcBef>
                <a:spcPts val="1800"/>
              </a:spcBef>
              <a:spcAft>
                <a:spcPts val="400"/>
              </a:spcAft>
              <a:buNone/>
            </a:pPr>
            <a:r>
              <a:rPr b="1" lang="en">
                <a:solidFill>
                  <a:srgbClr val="000000"/>
                </a:solidFill>
                <a:highlight>
                  <a:srgbClr val="FFFFFF"/>
                </a:highlight>
              </a:rPr>
              <a:t>Twenty-First Amendment (Ratified in 1933)</a:t>
            </a:r>
          </a:p>
          <a:p>
            <a:pPr lvl="0" rtl="0">
              <a:lnSpc>
                <a:spcPct val="122727"/>
              </a:lnSpc>
              <a:spcBef>
                <a:spcPts val="0"/>
              </a:spcBef>
              <a:spcAft>
                <a:spcPts val="0"/>
              </a:spcAft>
              <a:buNone/>
            </a:pPr>
            <a:r>
              <a:rPr lang="en">
                <a:solidFill>
                  <a:srgbClr val="000000"/>
                </a:solidFill>
                <a:highlight>
                  <a:srgbClr val="FFFFFF"/>
                </a:highlight>
              </a:rPr>
              <a:t>This amendment </a:t>
            </a:r>
            <a:r>
              <a:rPr b="1" lang="en">
                <a:solidFill>
                  <a:srgbClr val="000000"/>
                </a:solidFill>
                <a:highlight>
                  <a:srgbClr val="FFFFFF"/>
                </a:highlight>
              </a:rPr>
              <a:t>repeals the prohibition amendment</a:t>
            </a:r>
            <a:r>
              <a:rPr lang="en">
                <a:solidFill>
                  <a:srgbClr val="000000"/>
                </a:solidFill>
                <a:highlight>
                  <a:srgbClr val="FFFFFF"/>
                </a:highlight>
              </a:rPr>
              <a:t> (the Eighteenth Amendment). It does not, however, infringe upon state prohibition laws.</a:t>
            </a:r>
          </a:p>
          <a:p>
            <a:pPr lvl="0" rtl="0">
              <a:lnSpc>
                <a:spcPct val="79411"/>
              </a:lnSpc>
              <a:spcBef>
                <a:spcPts val="1800"/>
              </a:spcBef>
              <a:spcAft>
                <a:spcPts val="400"/>
              </a:spcAft>
              <a:buNone/>
            </a:pPr>
            <a:r>
              <a:rPr b="1" lang="en">
                <a:solidFill>
                  <a:srgbClr val="000000"/>
                </a:solidFill>
                <a:highlight>
                  <a:srgbClr val="FFFFFF"/>
                </a:highlight>
              </a:rPr>
              <a:t>Twenty-Second Amendment (Ratified in 1951)</a:t>
            </a:r>
          </a:p>
          <a:p>
            <a:pPr lvl="0" rtl="0">
              <a:lnSpc>
                <a:spcPct val="122727"/>
              </a:lnSpc>
              <a:spcBef>
                <a:spcPts val="0"/>
              </a:spcBef>
              <a:spcAft>
                <a:spcPts val="0"/>
              </a:spcAft>
              <a:buNone/>
            </a:pPr>
            <a:r>
              <a:rPr lang="en">
                <a:solidFill>
                  <a:srgbClr val="000000"/>
                </a:solidFill>
                <a:highlight>
                  <a:srgbClr val="FFFFFF"/>
                </a:highlight>
              </a:rPr>
              <a:t>This amendment sets a presidential term limit of </a:t>
            </a:r>
            <a:r>
              <a:rPr b="1" lang="en">
                <a:solidFill>
                  <a:srgbClr val="000000"/>
                </a:solidFill>
                <a:highlight>
                  <a:srgbClr val="FFFFFF"/>
                </a:highlight>
              </a:rPr>
              <a:t>2 terms</a:t>
            </a:r>
            <a:r>
              <a:rPr lang="en">
                <a:solidFill>
                  <a:srgbClr val="000000"/>
                </a:solidFill>
                <a:highlight>
                  <a:srgbClr val="FFFFFF"/>
                </a:highlight>
              </a:rPr>
              <a:t>, or 8 years. [Note: In 1796, George Washington retired from office, thereby setting the precedent of presidents serving no more than 2 terms in office. Every president until Franklin Delano Roosevelt followed this precedent.]</a:t>
            </a:r>
          </a:p>
          <a:p>
            <a:pPr lvl="0" rtl="0">
              <a:lnSpc>
                <a:spcPct val="122727"/>
              </a:lnSpc>
              <a:spcBef>
                <a:spcPts val="0"/>
              </a:spcBef>
              <a:spcAft>
                <a:spcPts val="0"/>
              </a:spcAft>
              <a:buNone/>
            </a:pPr>
            <a:r>
              <a:t/>
            </a:r>
            <a:endParaRPr>
              <a:solidFill>
                <a:srgbClr val="000000"/>
              </a:solidFill>
              <a:highlight>
                <a:srgbClr val="FFFFFF"/>
              </a:highlight>
            </a:endParaRPr>
          </a:p>
          <a:p>
            <a:pPr lvl="0">
              <a:spcBef>
                <a:spcPts val="0"/>
              </a:spcBef>
              <a:buNone/>
            </a:pPr>
            <a:r>
              <a:t/>
            </a:r>
            <a:endParaRPr/>
          </a:p>
        </p:txBody>
      </p:sp>
      <p:pic>
        <p:nvPicPr>
          <p:cNvPr id="326" name="Shape 326"/>
          <p:cNvPicPr preferRelativeResize="0"/>
          <p:nvPr/>
        </p:nvPicPr>
        <p:blipFill>
          <a:blip r:embed="rId3">
            <a:alphaModFix/>
          </a:blip>
          <a:stretch>
            <a:fillRect/>
          </a:stretch>
        </p:blipFill>
        <p:spPr>
          <a:xfrm>
            <a:off x="6026300" y="334575"/>
            <a:ext cx="3048000" cy="1504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Article One: The Congress</a:t>
            </a:r>
          </a:p>
        </p:txBody>
      </p:sp>
      <p:sp>
        <p:nvSpPr>
          <p:cNvPr id="75" name="Shape 75"/>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a:spcBef>
                <a:spcPts val="0"/>
              </a:spcBef>
              <a:buNone/>
            </a:pPr>
            <a:r>
              <a:rPr b="1" lang="en" u="sng">
                <a:solidFill>
                  <a:srgbClr val="000000"/>
                </a:solidFill>
              </a:rPr>
              <a:t>SECTION ONE: A BICAMERAL CONGRESS</a:t>
            </a:r>
          </a:p>
          <a:p>
            <a:pPr indent="-228600" lvl="0" marL="457200">
              <a:spcBef>
                <a:spcPts val="0"/>
              </a:spcBef>
              <a:buClr>
                <a:srgbClr val="000000"/>
              </a:buClr>
              <a:buChar char="★"/>
            </a:pPr>
            <a:r>
              <a:rPr lang="en">
                <a:solidFill>
                  <a:srgbClr val="000000"/>
                </a:solidFill>
              </a:rPr>
              <a:t>Congress is made up of two houses - </a:t>
            </a:r>
            <a:r>
              <a:rPr b="1" lang="en">
                <a:solidFill>
                  <a:srgbClr val="000000"/>
                </a:solidFill>
              </a:rPr>
              <a:t>The House of Representatives</a:t>
            </a:r>
            <a:r>
              <a:rPr lang="en">
                <a:solidFill>
                  <a:srgbClr val="000000"/>
                </a:solidFill>
              </a:rPr>
              <a:t> and </a:t>
            </a:r>
            <a:r>
              <a:rPr b="1" lang="en">
                <a:solidFill>
                  <a:srgbClr val="000000"/>
                </a:solidFill>
              </a:rPr>
              <a:t>The Senate</a:t>
            </a:r>
          </a:p>
          <a:p>
            <a:pPr lvl="0">
              <a:spcBef>
                <a:spcPts val="0"/>
              </a:spcBef>
              <a:buNone/>
            </a:pPr>
            <a:r>
              <a:t/>
            </a:r>
            <a:endParaRPr/>
          </a:p>
          <a:p>
            <a:pPr lvl="0">
              <a:spcBef>
                <a:spcPts val="0"/>
              </a:spcBef>
              <a:buNone/>
            </a:pPr>
            <a:r>
              <a:t/>
            </a:r>
            <a:endParaRPr/>
          </a:p>
        </p:txBody>
      </p:sp>
      <p:pic>
        <p:nvPicPr>
          <p:cNvPr id="76" name="Shape 76"/>
          <p:cNvPicPr preferRelativeResize="0"/>
          <p:nvPr/>
        </p:nvPicPr>
        <p:blipFill>
          <a:blip r:embed="rId3">
            <a:alphaModFix/>
          </a:blip>
          <a:stretch>
            <a:fillRect/>
          </a:stretch>
        </p:blipFill>
        <p:spPr>
          <a:xfrm>
            <a:off x="2816687" y="2756300"/>
            <a:ext cx="3028950" cy="1514475"/>
          </a:xfrm>
          <a:prstGeom prst="rect">
            <a:avLst/>
          </a:prstGeom>
          <a:noFill/>
          <a:ln>
            <a:noFill/>
          </a:ln>
        </p:spPr>
      </p:pic>
      <p:pic>
        <p:nvPicPr>
          <p:cNvPr id="77" name="Shape 77"/>
          <p:cNvPicPr preferRelativeResize="0"/>
          <p:nvPr/>
        </p:nvPicPr>
        <p:blipFill>
          <a:blip r:embed="rId4">
            <a:alphaModFix/>
          </a:blip>
          <a:stretch>
            <a:fillRect/>
          </a:stretch>
        </p:blipFill>
        <p:spPr>
          <a:xfrm>
            <a:off x="453623" y="2533373"/>
            <a:ext cx="1960350" cy="1960350"/>
          </a:xfrm>
          <a:prstGeom prst="rect">
            <a:avLst/>
          </a:prstGeom>
          <a:noFill/>
          <a:ln>
            <a:noFill/>
          </a:ln>
        </p:spPr>
      </p:pic>
      <p:pic>
        <p:nvPicPr>
          <p:cNvPr id="78" name="Shape 78"/>
          <p:cNvPicPr preferRelativeResize="0"/>
          <p:nvPr/>
        </p:nvPicPr>
        <p:blipFill>
          <a:blip r:embed="rId5">
            <a:alphaModFix/>
          </a:blip>
          <a:stretch>
            <a:fillRect/>
          </a:stretch>
        </p:blipFill>
        <p:spPr>
          <a:xfrm>
            <a:off x="6248374" y="2451750"/>
            <a:ext cx="2041975" cy="20419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Other amendments worth noting</a:t>
            </a:r>
          </a:p>
          <a:p>
            <a:pPr lvl="0" rtl="0">
              <a:spcBef>
                <a:spcPts val="0"/>
              </a:spcBef>
              <a:buNone/>
            </a:pPr>
            <a:r>
              <a:t/>
            </a:r>
            <a:endParaRPr/>
          </a:p>
        </p:txBody>
      </p:sp>
      <p:sp>
        <p:nvSpPr>
          <p:cNvPr id="332" name="Shape 332"/>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lnSpc>
                <a:spcPct val="79411"/>
              </a:lnSpc>
              <a:spcBef>
                <a:spcPts val="1800"/>
              </a:spcBef>
              <a:spcAft>
                <a:spcPts val="400"/>
              </a:spcAft>
              <a:buNone/>
            </a:pPr>
            <a:r>
              <a:rPr b="1" lang="en">
                <a:solidFill>
                  <a:srgbClr val="000000"/>
                </a:solidFill>
                <a:highlight>
                  <a:srgbClr val="FFFFFF"/>
                </a:highlight>
              </a:rPr>
              <a:t>Twenty-Fourth Amendment (Ratified in 1964)</a:t>
            </a:r>
          </a:p>
          <a:p>
            <a:pPr lvl="0" rtl="0">
              <a:lnSpc>
                <a:spcPct val="122727"/>
              </a:lnSpc>
              <a:spcBef>
                <a:spcPts val="0"/>
              </a:spcBef>
              <a:spcAft>
                <a:spcPts val="0"/>
              </a:spcAft>
              <a:buNone/>
            </a:pPr>
            <a:r>
              <a:rPr lang="en">
                <a:solidFill>
                  <a:srgbClr val="000000"/>
                </a:solidFill>
                <a:highlight>
                  <a:srgbClr val="FFFFFF"/>
                </a:highlight>
              </a:rPr>
              <a:t>This amendment prohibits the use of </a:t>
            </a:r>
            <a:r>
              <a:rPr b="1" lang="en">
                <a:solidFill>
                  <a:srgbClr val="000000"/>
                </a:solidFill>
                <a:highlight>
                  <a:srgbClr val="FFFFFF"/>
                </a:highlight>
              </a:rPr>
              <a:t>poll taxes</a:t>
            </a:r>
            <a:r>
              <a:rPr lang="en">
                <a:solidFill>
                  <a:srgbClr val="000000"/>
                </a:solidFill>
                <a:highlight>
                  <a:srgbClr val="FFFFFF"/>
                </a:highlight>
              </a:rPr>
              <a:t> to abridge voting rolls. (Poll taxes required that voters pay a tax in order to vote.)</a:t>
            </a:r>
          </a:p>
          <a:p>
            <a:pPr lvl="0" rtl="0">
              <a:lnSpc>
                <a:spcPct val="136363"/>
              </a:lnSpc>
              <a:spcBef>
                <a:spcPts val="0"/>
              </a:spcBef>
              <a:spcAft>
                <a:spcPts val="0"/>
              </a:spcAft>
              <a:buNone/>
            </a:pPr>
            <a:r>
              <a:rPr lang="en">
                <a:solidFill>
                  <a:srgbClr val="000000"/>
                </a:solidFill>
                <a:highlight>
                  <a:srgbClr val="FFFFFF"/>
                </a:highlight>
              </a:rPr>
              <a:t> </a:t>
            </a:r>
          </a:p>
          <a:p>
            <a:pPr lvl="0" rtl="0">
              <a:lnSpc>
                <a:spcPct val="136363"/>
              </a:lnSpc>
              <a:spcBef>
                <a:spcPts val="0"/>
              </a:spcBef>
              <a:spcAft>
                <a:spcPts val="0"/>
              </a:spcAft>
              <a:buNone/>
            </a:pPr>
            <a:r>
              <a:rPr b="1" lang="en">
                <a:solidFill>
                  <a:srgbClr val="000000"/>
                </a:solidFill>
                <a:highlight>
                  <a:srgbClr val="FFFFFF"/>
                </a:highlight>
              </a:rPr>
              <a:t>Twenty-Sixth Amendment (Ratified in 1971)</a:t>
            </a:r>
          </a:p>
          <a:p>
            <a:pPr lvl="0" rtl="0">
              <a:lnSpc>
                <a:spcPct val="122727"/>
              </a:lnSpc>
              <a:spcBef>
                <a:spcPts val="0"/>
              </a:spcBef>
              <a:spcAft>
                <a:spcPts val="0"/>
              </a:spcAft>
              <a:buNone/>
            </a:pPr>
            <a:r>
              <a:rPr lang="en">
                <a:solidFill>
                  <a:srgbClr val="000000"/>
                </a:solidFill>
                <a:highlight>
                  <a:srgbClr val="FFFFFF"/>
                </a:highlight>
              </a:rPr>
              <a:t>This amendment </a:t>
            </a:r>
            <a:r>
              <a:rPr b="1" lang="en">
                <a:solidFill>
                  <a:srgbClr val="000000"/>
                </a:solidFill>
                <a:highlight>
                  <a:srgbClr val="FFFFFF"/>
                </a:highlight>
              </a:rPr>
              <a:t>lowers the voting age to 18</a:t>
            </a:r>
            <a:r>
              <a:rPr lang="en">
                <a:solidFill>
                  <a:srgbClr val="000000"/>
                </a:solidFill>
                <a:highlight>
                  <a:srgbClr val="FFFFFF"/>
                </a:highlight>
              </a:rPr>
              <a:t>. The previous voting age was 21, as set by the Fourteenth Amendment.</a:t>
            </a:r>
          </a:p>
          <a:p>
            <a:pPr lvl="0" rtl="0">
              <a:spcBef>
                <a:spcPts val="0"/>
              </a:spcBef>
              <a:buNone/>
            </a:pPr>
            <a:r>
              <a:t/>
            </a:r>
            <a:endParaRPr/>
          </a:p>
        </p:txBody>
      </p:sp>
      <p:pic>
        <p:nvPicPr>
          <p:cNvPr id="333" name="Shape 333"/>
          <p:cNvPicPr preferRelativeResize="0"/>
          <p:nvPr/>
        </p:nvPicPr>
        <p:blipFill>
          <a:blip r:embed="rId3">
            <a:alphaModFix/>
          </a:blip>
          <a:stretch>
            <a:fillRect/>
          </a:stretch>
        </p:blipFill>
        <p:spPr>
          <a:xfrm>
            <a:off x="6477975" y="292837"/>
            <a:ext cx="2286000" cy="1495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Article One: The Congress</a:t>
            </a:r>
          </a:p>
        </p:txBody>
      </p:sp>
      <p:sp>
        <p:nvSpPr>
          <p:cNvPr id="84" name="Shape 84"/>
          <p:cNvSpPr txBox="1"/>
          <p:nvPr>
            <p:ph idx="1" type="body"/>
          </p:nvPr>
        </p:nvSpPr>
        <p:spPr>
          <a:xfrm>
            <a:off x="198050" y="1228675"/>
            <a:ext cx="8520600" cy="3340200"/>
          </a:xfrm>
          <a:prstGeom prst="rect">
            <a:avLst/>
          </a:prstGeom>
        </p:spPr>
        <p:txBody>
          <a:bodyPr anchorCtr="0" anchor="t" bIns="91425" lIns="91425" rIns="91425" wrap="square" tIns="91425">
            <a:noAutofit/>
          </a:bodyPr>
          <a:lstStyle/>
          <a:p>
            <a:pPr lvl="0" rtl="0">
              <a:spcBef>
                <a:spcPts val="0"/>
              </a:spcBef>
              <a:buNone/>
            </a:pPr>
            <a:r>
              <a:rPr b="1" lang="en" u="sng">
                <a:solidFill>
                  <a:srgbClr val="000000"/>
                </a:solidFill>
              </a:rPr>
              <a:t>SECTION TWO: THE HOUSE OF REPRESENTATIVES</a:t>
            </a:r>
          </a:p>
          <a:p>
            <a:pPr indent="-228600" lvl="0" marL="457200" rtl="0">
              <a:spcBef>
                <a:spcPts val="0"/>
              </a:spcBef>
              <a:buClr>
                <a:srgbClr val="000000"/>
              </a:buClr>
              <a:buChar char="★"/>
            </a:pPr>
            <a:r>
              <a:rPr lang="en">
                <a:solidFill>
                  <a:srgbClr val="000000"/>
                </a:solidFill>
              </a:rPr>
              <a:t>Elections for the House of Representatives occur every </a:t>
            </a:r>
            <a:r>
              <a:rPr b="1" lang="en">
                <a:solidFill>
                  <a:srgbClr val="000000"/>
                </a:solidFill>
              </a:rPr>
              <a:t>two years</a:t>
            </a:r>
          </a:p>
          <a:p>
            <a:pPr lvl="0" rtl="0">
              <a:spcBef>
                <a:spcPts val="0"/>
              </a:spcBef>
              <a:buNone/>
            </a:pPr>
            <a:r>
              <a:t/>
            </a:r>
            <a:endParaRPr>
              <a:solidFill>
                <a:srgbClr val="000000"/>
              </a:solidFill>
            </a:endParaRPr>
          </a:p>
          <a:p>
            <a:pPr indent="-228600" lvl="0" marL="457200" rtl="0">
              <a:spcBef>
                <a:spcPts val="0"/>
              </a:spcBef>
              <a:buClr>
                <a:srgbClr val="000000"/>
              </a:buClr>
              <a:buChar char="★"/>
            </a:pPr>
            <a:r>
              <a:rPr lang="en">
                <a:solidFill>
                  <a:srgbClr val="000000"/>
                </a:solidFill>
              </a:rPr>
              <a:t>The number of representatives each state receives is </a:t>
            </a:r>
            <a:r>
              <a:rPr b="1" lang="en">
                <a:solidFill>
                  <a:srgbClr val="000000"/>
                </a:solidFill>
              </a:rPr>
              <a:t>based on the state’s population</a:t>
            </a:r>
          </a:p>
          <a:p>
            <a:pPr lvl="0">
              <a:spcBef>
                <a:spcPts val="0"/>
              </a:spcBef>
              <a:buNone/>
            </a:pPr>
            <a:r>
              <a:t/>
            </a:r>
            <a:endParaRPr sz="1200"/>
          </a:p>
        </p:txBody>
      </p:sp>
      <p:pic>
        <p:nvPicPr>
          <p:cNvPr id="85" name="Shape 85"/>
          <p:cNvPicPr preferRelativeResize="0"/>
          <p:nvPr/>
        </p:nvPicPr>
        <p:blipFill>
          <a:blip r:embed="rId3">
            <a:alphaModFix/>
          </a:blip>
          <a:stretch>
            <a:fillRect/>
          </a:stretch>
        </p:blipFill>
        <p:spPr>
          <a:xfrm>
            <a:off x="6177500" y="292850"/>
            <a:ext cx="2363775" cy="1227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Article One: The Congress</a:t>
            </a:r>
          </a:p>
        </p:txBody>
      </p:sp>
      <p:sp>
        <p:nvSpPr>
          <p:cNvPr id="91" name="Shape 91"/>
          <p:cNvSpPr txBox="1"/>
          <p:nvPr>
            <p:ph idx="1" type="body"/>
          </p:nvPr>
        </p:nvSpPr>
        <p:spPr>
          <a:xfrm>
            <a:off x="198050" y="1228675"/>
            <a:ext cx="8520600" cy="3340200"/>
          </a:xfrm>
          <a:prstGeom prst="rect">
            <a:avLst/>
          </a:prstGeom>
        </p:spPr>
        <p:txBody>
          <a:bodyPr anchorCtr="0" anchor="t" bIns="91425" lIns="91425" rIns="91425" wrap="square" tIns="91425">
            <a:noAutofit/>
          </a:bodyPr>
          <a:lstStyle/>
          <a:p>
            <a:pPr lvl="0" rtl="0">
              <a:spcBef>
                <a:spcPts val="0"/>
              </a:spcBef>
              <a:buNone/>
            </a:pPr>
            <a:r>
              <a:rPr b="1" lang="en" u="sng">
                <a:solidFill>
                  <a:srgbClr val="000000"/>
                </a:solidFill>
              </a:rPr>
              <a:t>SECTION TWO: THE HOUSE OF REPRESENTATIVES</a:t>
            </a:r>
          </a:p>
          <a:p>
            <a:pPr indent="-228600" lvl="0" marL="457200" rtl="0">
              <a:lnSpc>
                <a:spcPct val="122727"/>
              </a:lnSpc>
              <a:spcBef>
                <a:spcPts val="0"/>
              </a:spcBef>
              <a:spcAft>
                <a:spcPts val="0"/>
              </a:spcAft>
              <a:buClr>
                <a:srgbClr val="000000"/>
              </a:buClr>
              <a:buChar char="★"/>
            </a:pPr>
            <a:r>
              <a:rPr lang="en">
                <a:solidFill>
                  <a:srgbClr val="000000"/>
                </a:solidFill>
                <a:highlight>
                  <a:srgbClr val="FFFFFF"/>
                </a:highlight>
              </a:rPr>
              <a:t>A representative must be </a:t>
            </a:r>
            <a:r>
              <a:rPr b="1" lang="en">
                <a:solidFill>
                  <a:srgbClr val="000000"/>
                </a:solidFill>
                <a:highlight>
                  <a:srgbClr val="FFFFFF"/>
                </a:highlight>
              </a:rPr>
              <a:t>at least 25 years old</a:t>
            </a:r>
            <a:r>
              <a:rPr lang="en">
                <a:solidFill>
                  <a:srgbClr val="000000"/>
                </a:solidFill>
                <a:highlight>
                  <a:srgbClr val="FFFFFF"/>
                </a:highlight>
              </a:rPr>
              <a:t>, must have been a </a:t>
            </a:r>
            <a:r>
              <a:rPr b="1" lang="en">
                <a:solidFill>
                  <a:srgbClr val="000000"/>
                </a:solidFill>
                <a:highlight>
                  <a:srgbClr val="FFFFFF"/>
                </a:highlight>
              </a:rPr>
              <a:t>U.S. citizen for at least 7 years</a:t>
            </a:r>
            <a:r>
              <a:rPr lang="en">
                <a:solidFill>
                  <a:srgbClr val="000000"/>
                </a:solidFill>
                <a:highlight>
                  <a:srgbClr val="FFFFFF"/>
                </a:highlight>
              </a:rPr>
              <a:t>, and must, at the time of election, be a </a:t>
            </a:r>
            <a:r>
              <a:rPr b="1" lang="en">
                <a:solidFill>
                  <a:srgbClr val="000000"/>
                </a:solidFill>
                <a:highlight>
                  <a:srgbClr val="FFFFFF"/>
                </a:highlight>
              </a:rPr>
              <a:t>citizen of the state from which he is elected</a:t>
            </a:r>
            <a:r>
              <a:rPr lang="en">
                <a:solidFill>
                  <a:srgbClr val="000000"/>
                </a:solidFill>
                <a:highlight>
                  <a:srgbClr val="FFFFFF"/>
                </a:highlight>
              </a:rPr>
              <a:t>.</a:t>
            </a:r>
          </a:p>
          <a:p>
            <a:pPr lvl="0" rtl="0">
              <a:lnSpc>
                <a:spcPct val="122727"/>
              </a:lnSpc>
              <a:spcBef>
                <a:spcPts val="0"/>
              </a:spcBef>
              <a:spcAft>
                <a:spcPts val="0"/>
              </a:spcAft>
              <a:buNone/>
            </a:pPr>
            <a:r>
              <a:t/>
            </a:r>
            <a:endParaRPr>
              <a:solidFill>
                <a:srgbClr val="000000"/>
              </a:solidFill>
              <a:highlight>
                <a:srgbClr val="FFFFFF"/>
              </a:highlight>
            </a:endParaRPr>
          </a:p>
          <a:p>
            <a:pPr indent="-228600" lvl="0" marL="457200" rtl="0">
              <a:spcBef>
                <a:spcPts val="0"/>
              </a:spcBef>
              <a:buClr>
                <a:srgbClr val="000000"/>
              </a:buClr>
              <a:buChar char="★"/>
            </a:pPr>
            <a:r>
              <a:rPr lang="en">
                <a:solidFill>
                  <a:srgbClr val="000000"/>
                </a:solidFill>
              </a:rPr>
              <a:t>The power of </a:t>
            </a:r>
            <a:r>
              <a:rPr b="1" lang="en">
                <a:solidFill>
                  <a:srgbClr val="000000"/>
                </a:solidFill>
              </a:rPr>
              <a:t>impeachment</a:t>
            </a:r>
            <a:r>
              <a:rPr lang="en">
                <a:solidFill>
                  <a:srgbClr val="000000"/>
                </a:solidFill>
              </a:rPr>
              <a:t> resides in the House.</a:t>
            </a:r>
          </a:p>
        </p:txBody>
      </p:sp>
      <p:pic>
        <p:nvPicPr>
          <p:cNvPr id="92" name="Shape 92"/>
          <p:cNvPicPr preferRelativeResize="0"/>
          <p:nvPr/>
        </p:nvPicPr>
        <p:blipFill>
          <a:blip r:embed="rId3">
            <a:alphaModFix/>
          </a:blip>
          <a:stretch>
            <a:fillRect/>
          </a:stretch>
        </p:blipFill>
        <p:spPr>
          <a:xfrm>
            <a:off x="6822647" y="139197"/>
            <a:ext cx="1684325" cy="1684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Impeachment</a:t>
            </a:r>
          </a:p>
        </p:txBody>
      </p:sp>
      <p:sp>
        <p:nvSpPr>
          <p:cNvPr id="98" name="Shape 98"/>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a:spcBef>
                <a:spcPts val="0"/>
              </a:spcBef>
              <a:buNone/>
            </a:pPr>
            <a:r>
              <a:rPr lang="en" sz="2400">
                <a:solidFill>
                  <a:srgbClr val="000000"/>
                </a:solidFill>
              </a:rPr>
              <a:t>Impeachment means that a charge of misconduct is filed against the president</a:t>
            </a:r>
          </a:p>
        </p:txBody>
      </p:sp>
      <p:pic>
        <p:nvPicPr>
          <p:cNvPr id="99" name="Shape 99"/>
          <p:cNvPicPr preferRelativeResize="0"/>
          <p:nvPr/>
        </p:nvPicPr>
        <p:blipFill>
          <a:blip r:embed="rId3">
            <a:alphaModFix/>
          </a:blip>
          <a:stretch>
            <a:fillRect/>
          </a:stretch>
        </p:blipFill>
        <p:spPr>
          <a:xfrm>
            <a:off x="3040487" y="2797537"/>
            <a:ext cx="3133725" cy="1457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rtl="0">
              <a:spcBef>
                <a:spcPts val="0"/>
              </a:spcBef>
              <a:buNone/>
            </a:pPr>
            <a:r>
              <a:rPr lang="en"/>
              <a:t>Article One: The Congress</a:t>
            </a:r>
          </a:p>
        </p:txBody>
      </p:sp>
      <p:sp>
        <p:nvSpPr>
          <p:cNvPr id="105" name="Shape 105"/>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spcBef>
                <a:spcPts val="0"/>
              </a:spcBef>
              <a:buNone/>
            </a:pPr>
            <a:r>
              <a:rPr b="1" lang="en" u="sng">
                <a:solidFill>
                  <a:srgbClr val="000000"/>
                </a:solidFill>
              </a:rPr>
              <a:t>SECTION THREE: THE SENATE</a:t>
            </a:r>
          </a:p>
          <a:p>
            <a:pPr indent="-330200" lvl="0" marL="457200" rtl="0">
              <a:spcBef>
                <a:spcPts val="0"/>
              </a:spcBef>
              <a:buClr>
                <a:srgbClr val="000000"/>
              </a:buClr>
              <a:buSzPct val="100000"/>
              <a:buChar char="★"/>
            </a:pPr>
            <a:r>
              <a:rPr lang="en" sz="1600">
                <a:solidFill>
                  <a:srgbClr val="000000"/>
                </a:solidFill>
              </a:rPr>
              <a:t>Each state has </a:t>
            </a:r>
            <a:r>
              <a:rPr b="1" lang="en" sz="1600">
                <a:solidFill>
                  <a:srgbClr val="000000"/>
                </a:solidFill>
              </a:rPr>
              <a:t>two senators</a:t>
            </a:r>
          </a:p>
          <a:p>
            <a:pPr lvl="0" rtl="0">
              <a:spcBef>
                <a:spcPts val="0"/>
              </a:spcBef>
              <a:buNone/>
            </a:pPr>
            <a:r>
              <a:t/>
            </a:r>
            <a:endParaRPr sz="1600">
              <a:solidFill>
                <a:srgbClr val="000000"/>
              </a:solidFill>
            </a:endParaRPr>
          </a:p>
          <a:p>
            <a:pPr indent="-330200" lvl="0" marL="457200" rtl="0">
              <a:spcBef>
                <a:spcPts val="0"/>
              </a:spcBef>
              <a:buClr>
                <a:srgbClr val="000000"/>
              </a:buClr>
              <a:buSzPct val="100000"/>
              <a:buChar char="★"/>
            </a:pPr>
            <a:r>
              <a:rPr lang="en" sz="1600">
                <a:solidFill>
                  <a:srgbClr val="000000"/>
                </a:solidFill>
              </a:rPr>
              <a:t>Senators are elected every </a:t>
            </a:r>
            <a:r>
              <a:rPr b="1" lang="en" sz="1600">
                <a:solidFill>
                  <a:srgbClr val="000000"/>
                </a:solidFill>
              </a:rPr>
              <a:t>six years</a:t>
            </a:r>
          </a:p>
          <a:p>
            <a:pPr lvl="0" rtl="0">
              <a:spcBef>
                <a:spcPts val="0"/>
              </a:spcBef>
              <a:buNone/>
            </a:pPr>
            <a:r>
              <a:t/>
            </a:r>
            <a:endParaRPr sz="1600"/>
          </a:p>
          <a:p>
            <a:pPr indent="-330200" lvl="0" marL="457200" rtl="0">
              <a:lnSpc>
                <a:spcPct val="122727"/>
              </a:lnSpc>
              <a:spcBef>
                <a:spcPts val="0"/>
              </a:spcBef>
              <a:spcAft>
                <a:spcPts val="0"/>
              </a:spcAft>
              <a:buClr>
                <a:srgbClr val="000000"/>
              </a:buClr>
              <a:buSzPct val="100000"/>
              <a:buChar char="★"/>
            </a:pPr>
            <a:r>
              <a:rPr lang="en" sz="1600">
                <a:solidFill>
                  <a:srgbClr val="000000"/>
                </a:solidFill>
                <a:highlight>
                  <a:srgbClr val="FFFFFF"/>
                </a:highlight>
              </a:rPr>
              <a:t>A senator must be </a:t>
            </a:r>
            <a:r>
              <a:rPr b="1" lang="en" sz="1600">
                <a:solidFill>
                  <a:srgbClr val="000000"/>
                </a:solidFill>
                <a:highlight>
                  <a:srgbClr val="FFFFFF"/>
                </a:highlight>
              </a:rPr>
              <a:t>at least 30 years old</a:t>
            </a:r>
            <a:r>
              <a:rPr lang="en" sz="1600">
                <a:solidFill>
                  <a:srgbClr val="000000"/>
                </a:solidFill>
                <a:highlight>
                  <a:srgbClr val="FFFFFF"/>
                </a:highlight>
              </a:rPr>
              <a:t>, must have been a </a:t>
            </a:r>
            <a:r>
              <a:rPr b="1" lang="en" sz="1600">
                <a:solidFill>
                  <a:srgbClr val="000000"/>
                </a:solidFill>
                <a:highlight>
                  <a:srgbClr val="FFFFFF"/>
                </a:highlight>
              </a:rPr>
              <a:t>U.S. citizen for at least 9 years</a:t>
            </a:r>
            <a:r>
              <a:rPr lang="en" sz="1600">
                <a:solidFill>
                  <a:srgbClr val="000000"/>
                </a:solidFill>
                <a:highlight>
                  <a:srgbClr val="FFFFFF"/>
                </a:highlight>
              </a:rPr>
              <a:t>, and must, at the time of election, </a:t>
            </a:r>
            <a:r>
              <a:rPr b="1" lang="en" sz="1600">
                <a:solidFill>
                  <a:srgbClr val="000000"/>
                </a:solidFill>
                <a:highlight>
                  <a:srgbClr val="FFFFFF"/>
                </a:highlight>
              </a:rPr>
              <a:t>be a citizen of the state from which he is elected</a:t>
            </a:r>
          </a:p>
          <a:p>
            <a:pPr lvl="0" rtl="0">
              <a:spcBef>
                <a:spcPts val="0"/>
              </a:spcBef>
              <a:buNone/>
            </a:pPr>
            <a:r>
              <a:t/>
            </a:r>
            <a:endParaRPr sz="1200"/>
          </a:p>
          <a:p>
            <a:pPr lvl="0" rtl="0">
              <a:spcBef>
                <a:spcPts val="0"/>
              </a:spcBef>
              <a:buNone/>
            </a:pPr>
            <a:r>
              <a:t/>
            </a:r>
            <a:endParaRPr sz="1200"/>
          </a:p>
          <a:p>
            <a:pPr lvl="0" rtl="0">
              <a:spcBef>
                <a:spcPts val="0"/>
              </a:spcBef>
              <a:buNone/>
            </a:pPr>
            <a:r>
              <a:t/>
            </a:r>
            <a:endParaRPr/>
          </a:p>
          <a:p>
            <a:pPr lvl="0" rtl="0">
              <a:spcBef>
                <a:spcPts val="0"/>
              </a:spcBef>
              <a:buNone/>
            </a:pPr>
            <a:r>
              <a:t/>
            </a:r>
            <a:endParaRPr/>
          </a:p>
        </p:txBody>
      </p:sp>
      <p:pic>
        <p:nvPicPr>
          <p:cNvPr id="106" name="Shape 106"/>
          <p:cNvPicPr preferRelativeResize="0"/>
          <p:nvPr/>
        </p:nvPicPr>
        <p:blipFill>
          <a:blip r:embed="rId3">
            <a:alphaModFix/>
          </a:blip>
          <a:stretch>
            <a:fillRect/>
          </a:stretch>
        </p:blipFill>
        <p:spPr>
          <a:xfrm>
            <a:off x="5595437" y="683887"/>
            <a:ext cx="2619375" cy="1743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292850"/>
            <a:ext cx="8520600" cy="801000"/>
          </a:xfrm>
          <a:prstGeom prst="rect">
            <a:avLst/>
          </a:prstGeom>
        </p:spPr>
        <p:txBody>
          <a:bodyPr anchorCtr="0" anchor="t" bIns="91425" lIns="91425" rIns="91425" wrap="square" tIns="91425">
            <a:noAutofit/>
          </a:bodyPr>
          <a:lstStyle/>
          <a:p>
            <a:pPr lvl="0">
              <a:spcBef>
                <a:spcPts val="0"/>
              </a:spcBef>
              <a:buNone/>
            </a:pPr>
            <a:r>
              <a:rPr lang="en"/>
              <a:t>Article One: The Congress</a:t>
            </a:r>
          </a:p>
        </p:txBody>
      </p:sp>
      <p:sp>
        <p:nvSpPr>
          <p:cNvPr id="112" name="Shape 112"/>
          <p:cNvSpPr txBox="1"/>
          <p:nvPr>
            <p:ph idx="1" type="body"/>
          </p:nvPr>
        </p:nvSpPr>
        <p:spPr>
          <a:xfrm>
            <a:off x="311700" y="1228675"/>
            <a:ext cx="8520600" cy="3340200"/>
          </a:xfrm>
          <a:prstGeom prst="rect">
            <a:avLst/>
          </a:prstGeom>
        </p:spPr>
        <p:txBody>
          <a:bodyPr anchorCtr="0" anchor="t" bIns="91425" lIns="91425" rIns="91425" wrap="square" tIns="91425">
            <a:noAutofit/>
          </a:bodyPr>
          <a:lstStyle/>
          <a:p>
            <a:pPr lvl="0" rtl="0">
              <a:spcBef>
                <a:spcPts val="0"/>
              </a:spcBef>
              <a:buNone/>
            </a:pPr>
            <a:r>
              <a:rPr b="1" lang="en" u="sng">
                <a:solidFill>
                  <a:srgbClr val="000000"/>
                </a:solidFill>
              </a:rPr>
              <a:t>SECTION THREE: THE SENATE</a:t>
            </a:r>
          </a:p>
          <a:p>
            <a:pPr indent="-330200" lvl="0" marL="457200" rtl="0">
              <a:lnSpc>
                <a:spcPct val="122727"/>
              </a:lnSpc>
              <a:spcBef>
                <a:spcPts val="0"/>
              </a:spcBef>
              <a:spcAft>
                <a:spcPts val="0"/>
              </a:spcAft>
              <a:buClr>
                <a:srgbClr val="000000"/>
              </a:buClr>
              <a:buSzPct val="100000"/>
              <a:buChar char="★"/>
            </a:pPr>
            <a:r>
              <a:rPr lang="en" sz="1600">
                <a:solidFill>
                  <a:srgbClr val="000000"/>
                </a:solidFill>
                <a:highlight>
                  <a:srgbClr val="FFFFFF"/>
                </a:highlight>
              </a:rPr>
              <a:t>The </a:t>
            </a:r>
            <a:r>
              <a:rPr b="1" lang="en" sz="1600">
                <a:solidFill>
                  <a:srgbClr val="000000"/>
                </a:solidFill>
                <a:highlight>
                  <a:srgbClr val="FFFFFF"/>
                </a:highlight>
              </a:rPr>
              <a:t>vice president</a:t>
            </a:r>
            <a:r>
              <a:rPr lang="en" sz="1600">
                <a:solidFill>
                  <a:srgbClr val="000000"/>
                </a:solidFill>
                <a:highlight>
                  <a:srgbClr val="FFFFFF"/>
                </a:highlight>
              </a:rPr>
              <a:t> of the United States serves as </a:t>
            </a:r>
            <a:r>
              <a:rPr b="1" lang="en" sz="1600">
                <a:solidFill>
                  <a:srgbClr val="000000"/>
                </a:solidFill>
                <a:highlight>
                  <a:srgbClr val="FFFFFF"/>
                </a:highlight>
              </a:rPr>
              <a:t>president of the Senate</a:t>
            </a:r>
            <a:r>
              <a:rPr lang="en" sz="1600">
                <a:solidFill>
                  <a:srgbClr val="000000"/>
                </a:solidFill>
                <a:highlight>
                  <a:srgbClr val="FFFFFF"/>
                </a:highlight>
              </a:rPr>
              <a:t>, but will not be allowed to vote except to break a tie.</a:t>
            </a:r>
          </a:p>
          <a:p>
            <a:pPr lvl="0" rtl="0">
              <a:lnSpc>
                <a:spcPct val="122727"/>
              </a:lnSpc>
              <a:spcBef>
                <a:spcPts val="0"/>
              </a:spcBef>
              <a:spcAft>
                <a:spcPts val="0"/>
              </a:spcAft>
              <a:buNone/>
            </a:pPr>
            <a:r>
              <a:t/>
            </a:r>
            <a:endParaRPr sz="1600">
              <a:solidFill>
                <a:srgbClr val="000000"/>
              </a:solidFill>
              <a:highlight>
                <a:srgbClr val="FFFFFF"/>
              </a:highlight>
            </a:endParaRPr>
          </a:p>
          <a:p>
            <a:pPr indent="-330200" lvl="0" marL="457200">
              <a:spcBef>
                <a:spcPts val="0"/>
              </a:spcBef>
              <a:buClr>
                <a:srgbClr val="000000"/>
              </a:buClr>
              <a:buSzPct val="100000"/>
              <a:buChar char="★"/>
            </a:pPr>
            <a:r>
              <a:rPr b="1" lang="en" sz="1600">
                <a:solidFill>
                  <a:srgbClr val="000000"/>
                </a:solidFill>
              </a:rPr>
              <a:t>The Senate tries all cases of impeachment</a:t>
            </a:r>
            <a:r>
              <a:rPr lang="en" sz="1600">
                <a:solidFill>
                  <a:srgbClr val="000000"/>
                </a:solidFill>
              </a:rPr>
              <a:t>. The chief justice presides over presidential impeachment trials. A conviction requires that </a:t>
            </a:r>
            <a:r>
              <a:rPr b="1" lang="en" sz="1600">
                <a:solidFill>
                  <a:srgbClr val="000000"/>
                </a:solidFill>
              </a:rPr>
              <a:t>2/3 of the members present agree</a:t>
            </a:r>
            <a:r>
              <a:rPr lang="en" sz="1600">
                <a:solidFill>
                  <a:srgbClr val="000000"/>
                </a:solidFill>
              </a:rPr>
              <a:t>. The Senate can only remove a convicted official from office and disqualify him from holding other federal offices. </a:t>
            </a:r>
          </a:p>
          <a:p>
            <a:pPr lvl="0">
              <a:spcBef>
                <a:spcPts val="0"/>
              </a:spcBef>
              <a:buNone/>
            </a:pPr>
            <a:r>
              <a:t/>
            </a:r>
            <a:endParaRPr/>
          </a:p>
          <a:p>
            <a:pPr lvl="0" rtl="0">
              <a:spcBef>
                <a:spcPts val="0"/>
              </a:spcBef>
              <a:buNone/>
            </a:pPr>
            <a:r>
              <a:t/>
            </a:r>
            <a:endParaRPr/>
          </a:p>
        </p:txBody>
      </p:sp>
      <p:pic>
        <p:nvPicPr>
          <p:cNvPr id="113" name="Shape 113"/>
          <p:cNvPicPr preferRelativeResize="0"/>
          <p:nvPr/>
        </p:nvPicPr>
        <p:blipFill>
          <a:blip r:embed="rId3">
            <a:alphaModFix/>
          </a:blip>
          <a:stretch>
            <a:fillRect/>
          </a:stretch>
        </p:blipFill>
        <p:spPr>
          <a:xfrm>
            <a:off x="6405750" y="330399"/>
            <a:ext cx="2140825" cy="1419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